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68" r:id="rId2"/>
  </p:sldMasterIdLst>
  <p:notesMasterIdLst>
    <p:notesMasterId r:id="rId15"/>
  </p:notesMasterIdLst>
  <p:handoutMasterIdLst>
    <p:handoutMasterId r:id="rId16"/>
  </p:handoutMasterIdLst>
  <p:sldIdLst>
    <p:sldId id="256" r:id="rId3"/>
    <p:sldId id="268" r:id="rId4"/>
    <p:sldId id="269" r:id="rId5"/>
    <p:sldId id="270" r:id="rId6"/>
    <p:sldId id="271" r:id="rId7"/>
    <p:sldId id="274" r:id="rId8"/>
    <p:sldId id="272" r:id="rId9"/>
    <p:sldId id="276" r:id="rId10"/>
    <p:sldId id="267" r:id="rId11"/>
    <p:sldId id="275" r:id="rId12"/>
    <p:sldId id="277" r:id="rId13"/>
    <p:sldId id="258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25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24"/>
    <p:restoredTop sz="94681"/>
  </p:normalViewPr>
  <p:slideViewPr>
    <p:cSldViewPr snapToGrid="0" snapToObjects="1">
      <p:cViewPr varScale="1">
        <p:scale>
          <a:sx n="144" d="100"/>
          <a:sy n="144" d="100"/>
        </p:scale>
        <p:origin x="88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718DB49-694E-FE44-B1C8-C3C02AD27628}" type="datetimeFigureOut">
              <a:rPr lang="en-US"/>
              <a:pPr>
                <a:defRPr/>
              </a:pPr>
              <a:t>11/9/16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D58F755-C135-274A-BCA9-C6011D5D5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026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D1154DC-818F-7B4B-9C01-5DA06F395DEB}" type="datetimeFigureOut">
              <a:rPr lang="en-US"/>
              <a:pPr>
                <a:defRPr/>
              </a:pPr>
              <a:t>11/9/16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7AA838B-45A9-AD42-AE6A-4AF2F4E47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513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1"/>
          <p:cNvSpPr/>
          <p:nvPr/>
        </p:nvSpPr>
        <p:spPr>
          <a:xfrm>
            <a:off x="0" y="2636912"/>
            <a:ext cx="6767736" cy="2088232"/>
          </a:xfrm>
          <a:prstGeom prst="rect">
            <a:avLst/>
          </a:prstGeom>
          <a:solidFill>
            <a:srgbClr val="FF0000"/>
          </a:solidFill>
          <a:effectLst>
            <a:outerShdw blurRad="139700" dist="101600" dir="2154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10"/>
          <p:cNvSpPr/>
          <p:nvPr/>
        </p:nvSpPr>
        <p:spPr>
          <a:xfrm>
            <a:off x="6804025" y="2636838"/>
            <a:ext cx="2339975" cy="2087562"/>
          </a:xfrm>
          <a:prstGeom prst="rect">
            <a:avLst/>
          </a:prstGeom>
          <a:solidFill>
            <a:schemeClr val="bg1">
              <a:lumMod val="9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Picture 3" descr="D:\Елена\Light Business Consulting\презентация\расчлененка\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636838"/>
            <a:ext cx="1800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полоса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70675"/>
            <a:ext cx="91440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80" y="4914426"/>
            <a:ext cx="6455920" cy="660764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80" y="2770539"/>
            <a:ext cx="6455920" cy="1617342"/>
          </a:xfrm>
        </p:spPr>
        <p:txBody>
          <a:bodyPr>
            <a:normAutofit/>
          </a:bodyPr>
          <a:lstStyle>
            <a:lvl1pPr algn="r"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59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Елена\Light Business Consulting\презентация\расчлененка\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8" y="1619250"/>
            <a:ext cx="2951162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991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3D014-7C0C-EE4C-886E-CE4FDC541B1C}" type="datetime1">
              <a:rPr lang="ru-RU" smtClean="0"/>
              <a:pPr>
                <a:defRPr/>
              </a:pPr>
              <a:t>09.11.16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B2C20-1120-524D-BBB7-53651D428F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03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Customs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CF555-DBD3-5840-A8F9-1EDCFECF6DEC}" type="datetime1">
              <a:rPr lang="ru-RU"/>
              <a:pPr>
                <a:defRPr/>
              </a:pPr>
              <a:t>09.11.16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F09E4-F682-654C-A050-15E40D67C7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19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1207551-6A28-844B-A0DA-E9A4E23F429D}" type="datetime1">
              <a:rPr lang="ru-RU"/>
              <a:pPr>
                <a:defRPr/>
              </a:pPr>
              <a:t>09.11.16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Customs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343E296-C2EC-7D4A-89EA-1FB4DECD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полоса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70675"/>
            <a:ext cx="91440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52" name="Picture 6" descr="полоса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70675"/>
            <a:ext cx="91440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754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Customs</a:t>
            </a:r>
            <a:endParaRPr lang="en-US" dirty="0"/>
          </a:p>
        </p:txBody>
      </p:sp>
      <p:pic>
        <p:nvPicPr>
          <p:cNvPr id="2054" name="Picture 3" descr="D:\Елена\Light Business Consulting\презентация\расчлененка\logo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925" y="-158750"/>
            <a:ext cx="1027113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754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3777410-50D0-2844-8FDA-8C45FF82B8C1}" type="datetime1">
              <a:rPr lang="ru-RU"/>
              <a:pPr>
                <a:defRPr/>
              </a:pPr>
              <a:t>09.11.16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5163" y="65754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9A42BB8-E3F0-D545-971C-A69FCAFAA2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gif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e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gif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6.jpeg"/><Relationship Id="rId5" Type="http://schemas.openxmlformats.org/officeDocument/2006/relationships/image" Target="../media/image17.png"/><Relationship Id="rId6" Type="http://schemas.openxmlformats.org/officeDocument/2006/relationships/image" Target="../media/image18.jpg"/><Relationship Id="rId7" Type="http://schemas.openxmlformats.org/officeDocument/2006/relationships/image" Target="../media/image19.png"/><Relationship Id="rId8" Type="http://schemas.openxmlformats.org/officeDocument/2006/relationships/image" Target="../media/image3.png"/><Relationship Id="rId9" Type="http://schemas.openxmlformats.org/officeDocument/2006/relationships/image" Target="../media/image13.png"/><Relationship Id="rId10" Type="http://schemas.openxmlformats.org/officeDocument/2006/relationships/image" Target="../media/image20.jpg"/><Relationship Id="rId11" Type="http://schemas.openxmlformats.org/officeDocument/2006/relationships/image" Target="../media/image12.gi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6838" y="4914900"/>
            <a:ext cx="6456362" cy="660400"/>
          </a:xfrm>
        </p:spPr>
        <p:txBody>
          <a:bodyPr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ru-RU" dirty="0" smtClean="0">
                <a:ea typeface="+mn-ea"/>
                <a:cs typeface="+mn-cs"/>
              </a:rPr>
              <a:t>Боровков Сергей Александрович,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ru-RU" dirty="0" smtClean="0">
                <a:ea typeface="+mn-ea"/>
                <a:cs typeface="+mn-cs"/>
              </a:rPr>
              <a:t>Генеральный директор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ru-RU" dirty="0" smtClean="0">
                <a:ea typeface="+mn-ea"/>
                <a:cs typeface="+mn-cs"/>
              </a:rPr>
              <a:t>«</a:t>
            </a:r>
            <a:r>
              <a:rPr lang="ru-RU" dirty="0" err="1" smtClean="0">
                <a:ea typeface="+mn-ea"/>
                <a:cs typeface="+mn-cs"/>
              </a:rPr>
              <a:t>Лайтинг</a:t>
            </a:r>
            <a:r>
              <a:rPr lang="ru-RU" dirty="0" smtClean="0">
                <a:ea typeface="+mn-ea"/>
                <a:cs typeface="+mn-cs"/>
              </a:rPr>
              <a:t> Бизнес Консалтинг»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122" name="Title 2"/>
          <p:cNvSpPr>
            <a:spLocks noGrp="1"/>
          </p:cNvSpPr>
          <p:nvPr>
            <p:ph type="ctrTitle"/>
          </p:nvPr>
        </p:nvSpPr>
        <p:spPr>
          <a:xfrm>
            <a:off x="96838" y="2770188"/>
            <a:ext cx="6456362" cy="16176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alibri" charset="0"/>
              </a:rPr>
              <a:t>Добровольная сертификация как назревшая необходимость 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473D014-7C0C-EE4C-886E-CE4FDC541B1C}" type="datetime1">
              <a:rPr lang="ru-RU" smtClean="0"/>
              <a:pPr>
                <a:defRPr/>
              </a:pPr>
              <a:t>09.11.16</a:t>
            </a:fld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B2C20-1120-524D-BBB7-53651D428F6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Успех добровольной </a:t>
            </a:r>
            <a:br>
              <a:rPr lang="ru-RU" dirty="0" smtClean="0"/>
            </a:br>
            <a:r>
              <a:rPr lang="ru-RU" dirty="0" smtClean="0"/>
              <a:t>сертификации в России</a:t>
            </a:r>
            <a:endParaRPr lang="ru-RU" dirty="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85" y="1417638"/>
            <a:ext cx="4116095" cy="48569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44102" y="1935331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ФОИВ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6980" y="5761491"/>
            <a:ext cx="1920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Потребители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4102" y="3663745"/>
            <a:ext cx="25758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Производители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и дистрибьюторы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1953087" y="3968319"/>
            <a:ext cx="3000653" cy="319596"/>
          </a:xfrm>
          <a:prstGeom prst="rightArrow">
            <a:avLst/>
          </a:prstGeom>
          <a:solidFill>
            <a:srgbClr val="7E250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52316" y="2343069"/>
            <a:ext cx="37907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Используется при принятии </a:t>
            </a:r>
          </a:p>
          <a:p>
            <a:r>
              <a:rPr lang="ru-RU" sz="1600" dirty="0" smtClean="0"/>
              <a:t>решений о </a:t>
            </a:r>
            <a:r>
              <a:rPr lang="ru-RU" sz="1600" dirty="0" err="1" smtClean="0"/>
              <a:t>госзакупке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44102" y="4376673"/>
            <a:ext cx="2779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Стандартный механизм при </a:t>
            </a:r>
          </a:p>
          <a:p>
            <a:r>
              <a:rPr lang="ru-RU" sz="1600" dirty="0" smtClean="0"/>
              <a:t>выводе продукции на рынок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26980" y="6135865"/>
            <a:ext cx="29913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Узнает, воспринимает, покупает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589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B2C20-1120-524D-BBB7-53651D428F6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Маркировки качества в РФ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564178" y="1999091"/>
            <a:ext cx="144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Обязательно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9834" y="1997052"/>
            <a:ext cx="1520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Добровольно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64344" y="4861037"/>
            <a:ext cx="7507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Продолжение следует</a:t>
            </a:r>
            <a:r>
              <a:rPr lang="is-IS" sz="2800" dirty="0" smtClean="0"/>
              <a:t>…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15" y="2422073"/>
            <a:ext cx="1272342" cy="1272342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5070521" y="2594124"/>
            <a:ext cx="2072582" cy="905761"/>
            <a:chOff x="5070521" y="2594124"/>
            <a:chExt cx="2072582" cy="905761"/>
          </a:xfrm>
        </p:grpSpPr>
        <p:pic>
          <p:nvPicPr>
            <p:cNvPr id="9" name="Изображение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0521" y="2890944"/>
              <a:ext cx="1935332" cy="60894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556258" y="2594124"/>
              <a:ext cx="1586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smtClean="0">
                  <a:solidFill>
                    <a:srgbClr val="C00000"/>
                  </a:solidFill>
                </a:rPr>
                <a:t>Знак Качества</a:t>
              </a:r>
              <a:endParaRPr lang="ru-RU" b="1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736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473D014-7C0C-EE4C-886E-CE4FDC541B1C}" type="datetime1">
              <a:rPr lang="ru-RU" smtClean="0"/>
              <a:pPr>
                <a:defRPr/>
              </a:pPr>
              <a:t>09.11.16</a:t>
            </a:fld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B2C20-1120-524D-BBB7-53651D428F6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думают о маркировке качества производитель и потребитель в ЕС</a:t>
            </a:r>
            <a:endParaRPr lang="ru-RU" dirty="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5" t="-806" r="-605" b="806"/>
          <a:stretch/>
        </p:blipFill>
        <p:spPr>
          <a:xfrm>
            <a:off x="7427404" y="3200211"/>
            <a:ext cx="1716596" cy="1716596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" t="-1025" r="63206" b="1025"/>
          <a:stretch/>
        </p:blipFill>
        <p:spPr>
          <a:xfrm>
            <a:off x="-1789" y="3088956"/>
            <a:ext cx="1732572" cy="1732572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1577265" y="1796627"/>
            <a:ext cx="6085028" cy="1532334"/>
            <a:chOff x="1577265" y="1796627"/>
            <a:chExt cx="6085028" cy="1532334"/>
          </a:xfrm>
        </p:grpSpPr>
        <p:sp>
          <p:nvSpPr>
            <p:cNvPr id="8" name="Скругленная прямоугольная выноска 7"/>
            <p:cNvSpPr/>
            <p:nvPr/>
          </p:nvSpPr>
          <p:spPr>
            <a:xfrm>
              <a:off x="1577265" y="1859631"/>
              <a:ext cx="2817181" cy="1055608"/>
            </a:xfrm>
            <a:prstGeom prst="wedgeRoundRectCallout">
              <a:avLst>
                <a:gd name="adj1" fmla="val -57108"/>
                <a:gd name="adj2" fmla="val 81843"/>
                <a:gd name="adj3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 smtClean="0"/>
                <a:t>«Маркировка качества не нужна </a:t>
              </a:r>
              <a:r>
                <a:rPr lang="ru-RU" sz="1400" dirty="0"/>
                <a:t>для профессиональных потребителей, но все еще нужна конечным </a:t>
              </a:r>
              <a:r>
                <a:rPr lang="ru-RU" sz="1400" dirty="0" smtClean="0"/>
                <a:t>пользователям»</a:t>
              </a:r>
              <a:endParaRPr lang="en-US" sz="1400" dirty="0"/>
            </a:p>
          </p:txBody>
        </p:sp>
        <p:sp>
          <p:nvSpPr>
            <p:cNvPr id="11" name="Скругленная прямоугольная выноска 10"/>
            <p:cNvSpPr/>
            <p:nvPr/>
          </p:nvSpPr>
          <p:spPr>
            <a:xfrm>
              <a:off x="4572000" y="1796627"/>
              <a:ext cx="3090293" cy="1532334"/>
            </a:xfrm>
            <a:prstGeom prst="wedgeRoundRectCallout">
              <a:avLst>
                <a:gd name="adj1" fmla="val 64456"/>
                <a:gd name="adj2" fmla="val 52360"/>
                <a:gd name="adj3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 smtClean="0"/>
                <a:t>«Если </a:t>
              </a:r>
              <a:r>
                <a:rPr lang="ru-RU" sz="1400" dirty="0"/>
                <a:t>маркировка качества </a:t>
              </a:r>
              <a:r>
                <a:rPr lang="ru-RU" sz="1400" dirty="0" smtClean="0"/>
                <a:t>действительно</a:t>
              </a:r>
              <a:r>
                <a:rPr lang="ru-RU" sz="1400" dirty="0"/>
                <a:t>, </a:t>
              </a:r>
              <a:r>
                <a:rPr lang="ru-RU" sz="1400" dirty="0" smtClean="0"/>
                <a:t>гарантирует </a:t>
              </a:r>
              <a:r>
                <a:rPr lang="ru-RU" sz="1400" dirty="0"/>
                <a:t>удовлетворение потребностей конечных пользователей</a:t>
              </a:r>
              <a:r>
                <a:rPr lang="ru-RU" sz="1400" dirty="0" smtClean="0"/>
                <a:t>, то она  помогает </a:t>
              </a:r>
              <a:r>
                <a:rPr lang="ru-RU" sz="1400" dirty="0"/>
                <a:t>принять решение о </a:t>
              </a:r>
              <a:r>
                <a:rPr lang="ru-RU" sz="1400" dirty="0" smtClean="0"/>
                <a:t>покупке конкретного бренда»</a:t>
              </a:r>
              <a:endParaRPr lang="en-US" sz="14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597979" y="3364771"/>
            <a:ext cx="6022021" cy="1055608"/>
            <a:chOff x="1597979" y="3364771"/>
            <a:chExt cx="6022021" cy="1055608"/>
          </a:xfrm>
        </p:grpSpPr>
        <p:sp>
          <p:nvSpPr>
            <p:cNvPr id="10" name="Скругленная прямоугольная выноска 9"/>
            <p:cNvSpPr/>
            <p:nvPr/>
          </p:nvSpPr>
          <p:spPr>
            <a:xfrm>
              <a:off x="1597979" y="3364771"/>
              <a:ext cx="2817181" cy="1055608"/>
            </a:xfrm>
            <a:prstGeom prst="wedgeRoundRectCallout">
              <a:avLst>
                <a:gd name="adj1" fmla="val -56478"/>
                <a:gd name="adj2" fmla="val 17927"/>
                <a:gd name="adj3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 smtClean="0"/>
                <a:t>«Недобросовестные производители могут наносить маркировку качества без необходимых проверок»</a:t>
              </a:r>
              <a:endParaRPr lang="en-US" sz="1400" dirty="0"/>
            </a:p>
          </p:txBody>
        </p:sp>
        <p:sp>
          <p:nvSpPr>
            <p:cNvPr id="12" name="Скругленная прямоугольная выноска 11"/>
            <p:cNvSpPr/>
            <p:nvPr/>
          </p:nvSpPr>
          <p:spPr>
            <a:xfrm>
              <a:off x="4572000" y="3531853"/>
              <a:ext cx="3048000" cy="817245"/>
            </a:xfrm>
            <a:prstGeom prst="wedgeRoundRectCallout">
              <a:avLst>
                <a:gd name="adj1" fmla="val 55550"/>
                <a:gd name="adj2" fmla="val 8468"/>
                <a:gd name="adj3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 smtClean="0"/>
                <a:t>«Если я уверен в надзоре </a:t>
              </a:r>
              <a:r>
                <a:rPr lang="ru-RU" sz="1400" dirty="0"/>
                <a:t> </a:t>
              </a:r>
              <a:r>
                <a:rPr lang="ru-RU" sz="1400" dirty="0" smtClean="0"/>
                <a:t>за рынком, то могу доверять маркировке качества»</a:t>
              </a:r>
              <a:endParaRPr lang="en-US" sz="14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597979" y="4586557"/>
            <a:ext cx="6022021" cy="1293971"/>
            <a:chOff x="1597979" y="4586557"/>
            <a:chExt cx="6022021" cy="1293971"/>
          </a:xfrm>
        </p:grpSpPr>
        <p:sp>
          <p:nvSpPr>
            <p:cNvPr id="13" name="Скругленная прямоугольная выноска 12"/>
            <p:cNvSpPr/>
            <p:nvPr/>
          </p:nvSpPr>
          <p:spPr>
            <a:xfrm>
              <a:off x="1597979" y="5115766"/>
              <a:ext cx="2817181" cy="578882"/>
            </a:xfrm>
            <a:prstGeom prst="wedgeRoundRectCallout">
              <a:avLst>
                <a:gd name="adj1" fmla="val -56793"/>
                <a:gd name="adj2" fmla="val -169121"/>
                <a:gd name="adj3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 smtClean="0"/>
                <a:t>«Маркировок качества много и потребитель путается в них»</a:t>
              </a:r>
              <a:endParaRPr lang="en-US" sz="1400" dirty="0"/>
            </a:p>
          </p:txBody>
        </p:sp>
        <p:sp>
          <p:nvSpPr>
            <p:cNvPr id="14" name="Скругленная прямоугольная выноска 13"/>
            <p:cNvSpPr/>
            <p:nvPr/>
          </p:nvSpPr>
          <p:spPr>
            <a:xfrm>
              <a:off x="4572000" y="4586557"/>
              <a:ext cx="3048000" cy="1293971"/>
            </a:xfrm>
            <a:prstGeom prst="wedgeRoundRectCallout">
              <a:avLst>
                <a:gd name="adj1" fmla="val 56790"/>
                <a:gd name="adj2" fmla="val -36279"/>
                <a:gd name="adj3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 smtClean="0"/>
                <a:t>«Большое количество маркировок качества создает путаницу, но если есть один регулятор и понятны </a:t>
              </a:r>
              <a:r>
                <a:rPr lang="ru-RU" sz="1400" dirty="0" smtClean="0"/>
                <a:t>требования, </a:t>
              </a:r>
              <a:r>
                <a:rPr lang="ru-RU" sz="1400" dirty="0" smtClean="0"/>
                <a:t>то это создает ценность». 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3391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B2C20-1120-524D-BBB7-53651D428F6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Маркировки качества в ЕС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306725" y="1287923"/>
            <a:ext cx="1448217" cy="1754071"/>
            <a:chOff x="1306725" y="1287923"/>
            <a:chExt cx="1448217" cy="1754071"/>
          </a:xfrm>
        </p:grpSpPr>
        <p:pic>
          <p:nvPicPr>
            <p:cNvPr id="6" name="Изображение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5093" y="1657255"/>
              <a:ext cx="1389849" cy="138473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306725" y="1287923"/>
              <a:ext cx="1448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</a:rPr>
                <a:t>Обязательно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124757" y="1214083"/>
            <a:ext cx="6242195" cy="4511904"/>
            <a:chOff x="2124757" y="1214083"/>
            <a:chExt cx="6242195" cy="4511904"/>
          </a:xfrm>
        </p:grpSpPr>
        <p:pic>
          <p:nvPicPr>
            <p:cNvPr id="7" name="Изображение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8437" y="3128160"/>
              <a:ext cx="1878569" cy="1229064"/>
            </a:xfrm>
            <a:prstGeom prst="rect">
              <a:avLst/>
            </a:prstGeom>
          </p:spPr>
        </p:pic>
        <p:pic>
          <p:nvPicPr>
            <p:cNvPr id="8" name="Изображение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7006" y="1674650"/>
              <a:ext cx="2638180" cy="1461878"/>
            </a:xfrm>
            <a:prstGeom prst="rect">
              <a:avLst/>
            </a:prstGeom>
          </p:spPr>
        </p:pic>
        <p:pic>
          <p:nvPicPr>
            <p:cNvPr id="9" name="Изображение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757" y="4345120"/>
              <a:ext cx="2315100" cy="1303401"/>
            </a:xfrm>
            <a:prstGeom prst="rect">
              <a:avLst/>
            </a:prstGeom>
          </p:spPr>
        </p:pic>
        <p:pic>
          <p:nvPicPr>
            <p:cNvPr id="10" name="Изображение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3048" y="4267652"/>
              <a:ext cx="1493904" cy="1458335"/>
            </a:xfrm>
            <a:prstGeom prst="rect">
              <a:avLst/>
            </a:prstGeom>
          </p:spPr>
        </p:pic>
        <p:pic>
          <p:nvPicPr>
            <p:cNvPr id="11" name="Рисунок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0686" y="3227763"/>
              <a:ext cx="1447800" cy="1173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112381" y="1214083"/>
              <a:ext cx="15206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Добровольно</a:t>
              </a:r>
              <a:endParaRPr lang="ru-RU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59653" y="5648521"/>
            <a:ext cx="7507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ЕС добровольная сертификация </a:t>
            </a:r>
            <a:r>
              <a:rPr lang="ru-RU" b="1" dirty="0" smtClean="0">
                <a:solidFill>
                  <a:srgbClr val="7030A0"/>
                </a:solidFill>
              </a:rPr>
              <a:t>подтверждает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smtClean="0"/>
              <a:t>обязательную,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сертифицирует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smtClean="0"/>
              <a:t>продукцию по </a:t>
            </a:r>
            <a:r>
              <a:rPr lang="ru-RU" b="1" dirty="0" smtClean="0">
                <a:solidFill>
                  <a:srgbClr val="7030A0"/>
                </a:solidFill>
              </a:rPr>
              <a:t>дополнительным параметрам, 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Дифференцирует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smtClean="0"/>
              <a:t>продукт от конкурентов и </a:t>
            </a:r>
            <a:r>
              <a:rPr lang="ru-RU" b="1" dirty="0" smtClean="0">
                <a:solidFill>
                  <a:srgbClr val="7030A0"/>
                </a:solidFill>
              </a:rPr>
              <a:t>гарантирует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smtClean="0"/>
              <a:t>качество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B2C20-1120-524D-BBB7-53651D428F6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Ситуация с качеством  в России</a:t>
            </a:r>
            <a:endParaRPr lang="ru-RU" dirty="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" t="-1025" r="63206" b="1025"/>
          <a:stretch/>
        </p:blipFill>
        <p:spPr>
          <a:xfrm>
            <a:off x="131376" y="2733851"/>
            <a:ext cx="1234470" cy="1234470"/>
          </a:xfrm>
          <a:prstGeom prst="rect">
            <a:avLst/>
          </a:prstGeom>
        </p:spPr>
      </p:pic>
      <p:sp>
        <p:nvSpPr>
          <p:cNvPr id="15" name="Стрелка вправо 14"/>
          <p:cNvSpPr/>
          <p:nvPr/>
        </p:nvSpPr>
        <p:spPr>
          <a:xfrm>
            <a:off x="1167124" y="3198877"/>
            <a:ext cx="451771" cy="24665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1451213" y="3577733"/>
            <a:ext cx="910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ТР ТС</a:t>
            </a:r>
          </a:p>
          <a:p>
            <a:pPr algn="ctr"/>
            <a:r>
              <a:rPr lang="ru-RU" sz="1400" dirty="0" smtClean="0"/>
              <a:t>004 и 020</a:t>
            </a:r>
            <a:endParaRPr lang="ru-RU" sz="14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2297119" y="1428783"/>
            <a:ext cx="3511422" cy="3489446"/>
            <a:chOff x="2297119" y="1428783"/>
            <a:chExt cx="3511422" cy="3489446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974757" y="1775299"/>
              <a:ext cx="2833784" cy="3142930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36999" y="1428783"/>
              <a:ext cx="8098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mtClean="0"/>
                <a:t>Рынок</a:t>
              </a:r>
              <a:endParaRPr lang="ru-RU"/>
            </a:p>
          </p:txBody>
        </p:sp>
        <p:cxnSp>
          <p:nvCxnSpPr>
            <p:cNvPr id="11" name="Прямая соединительная линия 10"/>
            <p:cNvCxnSpPr>
              <a:stCxn id="8" idx="1"/>
              <a:endCxn id="8" idx="3"/>
            </p:cNvCxnSpPr>
            <p:nvPr/>
          </p:nvCxnSpPr>
          <p:spPr>
            <a:xfrm>
              <a:off x="2974757" y="3346764"/>
              <a:ext cx="2833784" cy="0"/>
            </a:xfrm>
            <a:prstGeom prst="line">
              <a:avLst/>
            </a:prstGeom>
            <a:ln w="9525"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Изображение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2993" y="1910317"/>
              <a:ext cx="369531" cy="371244"/>
            </a:xfrm>
            <a:prstGeom prst="rect">
              <a:avLst/>
            </a:prstGeom>
          </p:spPr>
        </p:pic>
        <p:pic>
          <p:nvPicPr>
            <p:cNvPr id="13" name="Изображение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3124" y="3498411"/>
              <a:ext cx="429848" cy="259055"/>
            </a:xfrm>
            <a:prstGeom prst="rect">
              <a:avLst/>
            </a:prstGeom>
          </p:spPr>
        </p:pic>
        <p:sp>
          <p:nvSpPr>
            <p:cNvPr id="16" name="Стрелка вправо 15"/>
            <p:cNvSpPr/>
            <p:nvPr/>
          </p:nvSpPr>
          <p:spPr>
            <a:xfrm>
              <a:off x="2297119" y="3195412"/>
              <a:ext cx="658815" cy="246652"/>
            </a:xfrm>
            <a:prstGeom prst="rightArrow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Изображение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006" y="1907920"/>
              <a:ext cx="369531" cy="371244"/>
            </a:xfrm>
            <a:prstGeom prst="rect">
              <a:avLst/>
            </a:prstGeom>
          </p:spPr>
        </p:pic>
        <p:pic>
          <p:nvPicPr>
            <p:cNvPr id="20" name="Изображение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964" y="1902931"/>
              <a:ext cx="368551" cy="370259"/>
            </a:xfrm>
            <a:prstGeom prst="rect">
              <a:avLst/>
            </a:prstGeom>
          </p:spPr>
        </p:pic>
        <p:pic>
          <p:nvPicPr>
            <p:cNvPr id="24" name="Изображение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713" y="1902931"/>
              <a:ext cx="368551" cy="370259"/>
            </a:xfrm>
            <a:prstGeom prst="rect">
              <a:avLst/>
            </a:prstGeom>
          </p:spPr>
        </p:pic>
        <p:pic>
          <p:nvPicPr>
            <p:cNvPr id="25" name="Изображение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7147" y="1890615"/>
              <a:ext cx="368551" cy="370259"/>
            </a:xfrm>
            <a:prstGeom prst="rect">
              <a:avLst/>
            </a:prstGeom>
          </p:spPr>
        </p:pic>
        <p:pic>
          <p:nvPicPr>
            <p:cNvPr id="27" name="Изображение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7346" y="2239225"/>
              <a:ext cx="369531" cy="371244"/>
            </a:xfrm>
            <a:prstGeom prst="rect">
              <a:avLst/>
            </a:prstGeom>
          </p:spPr>
        </p:pic>
        <p:pic>
          <p:nvPicPr>
            <p:cNvPr id="28" name="Изображение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8359" y="2236828"/>
              <a:ext cx="369531" cy="371244"/>
            </a:xfrm>
            <a:prstGeom prst="rect">
              <a:avLst/>
            </a:prstGeom>
          </p:spPr>
        </p:pic>
        <p:pic>
          <p:nvPicPr>
            <p:cNvPr id="29" name="Изображение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2317" y="2231839"/>
              <a:ext cx="368551" cy="370259"/>
            </a:xfrm>
            <a:prstGeom prst="rect">
              <a:avLst/>
            </a:prstGeom>
          </p:spPr>
        </p:pic>
        <p:pic>
          <p:nvPicPr>
            <p:cNvPr id="30" name="Изображение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8066" y="2231839"/>
              <a:ext cx="368551" cy="370259"/>
            </a:xfrm>
            <a:prstGeom prst="rect">
              <a:avLst/>
            </a:prstGeom>
          </p:spPr>
        </p:pic>
        <p:pic>
          <p:nvPicPr>
            <p:cNvPr id="31" name="Изображение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1500" y="2219523"/>
              <a:ext cx="368551" cy="370259"/>
            </a:xfrm>
            <a:prstGeom prst="rect">
              <a:avLst/>
            </a:prstGeom>
          </p:spPr>
        </p:pic>
        <p:pic>
          <p:nvPicPr>
            <p:cNvPr id="32" name="Изображение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3124" y="2602736"/>
              <a:ext cx="369531" cy="371244"/>
            </a:xfrm>
            <a:prstGeom prst="rect">
              <a:avLst/>
            </a:prstGeom>
          </p:spPr>
        </p:pic>
        <p:pic>
          <p:nvPicPr>
            <p:cNvPr id="33" name="Изображение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4137" y="2600339"/>
              <a:ext cx="369531" cy="371244"/>
            </a:xfrm>
            <a:prstGeom prst="rect">
              <a:avLst/>
            </a:prstGeom>
          </p:spPr>
        </p:pic>
        <p:pic>
          <p:nvPicPr>
            <p:cNvPr id="34" name="Изображение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8095" y="2595350"/>
              <a:ext cx="368551" cy="370259"/>
            </a:xfrm>
            <a:prstGeom prst="rect">
              <a:avLst/>
            </a:prstGeom>
          </p:spPr>
        </p:pic>
        <p:pic>
          <p:nvPicPr>
            <p:cNvPr id="35" name="Изображение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3844" y="2595350"/>
              <a:ext cx="368551" cy="370259"/>
            </a:xfrm>
            <a:prstGeom prst="rect">
              <a:avLst/>
            </a:prstGeom>
          </p:spPr>
        </p:pic>
        <p:pic>
          <p:nvPicPr>
            <p:cNvPr id="36" name="Изображение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7278" y="2583034"/>
              <a:ext cx="368551" cy="370259"/>
            </a:xfrm>
            <a:prstGeom prst="rect">
              <a:avLst/>
            </a:prstGeom>
          </p:spPr>
        </p:pic>
        <p:pic>
          <p:nvPicPr>
            <p:cNvPr id="38" name="Изображение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8744" y="3501261"/>
              <a:ext cx="429848" cy="259055"/>
            </a:xfrm>
            <a:prstGeom prst="rect">
              <a:avLst/>
            </a:prstGeom>
          </p:spPr>
        </p:pic>
        <p:pic>
          <p:nvPicPr>
            <p:cNvPr id="39" name="Изображение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2077" y="3507459"/>
              <a:ext cx="429848" cy="259055"/>
            </a:xfrm>
            <a:prstGeom prst="rect">
              <a:avLst/>
            </a:prstGeom>
          </p:spPr>
        </p:pic>
        <p:pic>
          <p:nvPicPr>
            <p:cNvPr id="40" name="Изображение 3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6699" y="3470461"/>
              <a:ext cx="429848" cy="259055"/>
            </a:xfrm>
            <a:prstGeom prst="rect">
              <a:avLst/>
            </a:prstGeom>
          </p:spPr>
        </p:pic>
        <p:pic>
          <p:nvPicPr>
            <p:cNvPr id="41" name="Изображение 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701" y="3782732"/>
              <a:ext cx="429848" cy="259055"/>
            </a:xfrm>
            <a:prstGeom prst="rect">
              <a:avLst/>
            </a:prstGeom>
          </p:spPr>
        </p:pic>
        <p:pic>
          <p:nvPicPr>
            <p:cNvPr id="42" name="Изображение 4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321" y="3785582"/>
              <a:ext cx="429848" cy="259055"/>
            </a:xfrm>
            <a:prstGeom prst="rect">
              <a:avLst/>
            </a:prstGeom>
          </p:spPr>
        </p:pic>
        <p:pic>
          <p:nvPicPr>
            <p:cNvPr id="43" name="Изображение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7654" y="3791780"/>
              <a:ext cx="429848" cy="259055"/>
            </a:xfrm>
            <a:prstGeom prst="rect">
              <a:avLst/>
            </a:prstGeom>
          </p:spPr>
        </p:pic>
        <p:pic>
          <p:nvPicPr>
            <p:cNvPr id="44" name="Изображение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4622" y="3754782"/>
              <a:ext cx="429848" cy="259055"/>
            </a:xfrm>
            <a:prstGeom prst="rect">
              <a:avLst/>
            </a:prstGeom>
          </p:spPr>
        </p:pic>
        <p:pic>
          <p:nvPicPr>
            <p:cNvPr id="45" name="Изображение 4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406" y="4040248"/>
              <a:ext cx="429848" cy="259055"/>
            </a:xfrm>
            <a:prstGeom prst="rect">
              <a:avLst/>
            </a:prstGeom>
          </p:spPr>
        </p:pic>
        <p:pic>
          <p:nvPicPr>
            <p:cNvPr id="46" name="Изображение 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026" y="4043098"/>
              <a:ext cx="429848" cy="259055"/>
            </a:xfrm>
            <a:prstGeom prst="rect">
              <a:avLst/>
            </a:prstGeom>
          </p:spPr>
        </p:pic>
        <p:pic>
          <p:nvPicPr>
            <p:cNvPr id="47" name="Изображение 4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0359" y="4049296"/>
              <a:ext cx="429848" cy="259055"/>
            </a:xfrm>
            <a:prstGeom prst="rect">
              <a:avLst/>
            </a:prstGeom>
          </p:spPr>
        </p:pic>
        <p:pic>
          <p:nvPicPr>
            <p:cNvPr id="48" name="Изображение 4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4981" y="4012298"/>
              <a:ext cx="429848" cy="259055"/>
            </a:xfrm>
            <a:prstGeom prst="rect">
              <a:avLst/>
            </a:prstGeom>
          </p:spPr>
        </p:pic>
        <p:pic>
          <p:nvPicPr>
            <p:cNvPr id="49" name="Изображение 4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3323" y="4325575"/>
              <a:ext cx="429848" cy="259055"/>
            </a:xfrm>
            <a:prstGeom prst="rect">
              <a:avLst/>
            </a:prstGeom>
          </p:spPr>
        </p:pic>
        <p:pic>
          <p:nvPicPr>
            <p:cNvPr id="50" name="Изображение 4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943" y="4328425"/>
              <a:ext cx="429848" cy="259055"/>
            </a:xfrm>
            <a:prstGeom prst="rect">
              <a:avLst/>
            </a:prstGeom>
          </p:spPr>
        </p:pic>
        <p:pic>
          <p:nvPicPr>
            <p:cNvPr id="51" name="Изображение 5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2276" y="4334623"/>
              <a:ext cx="429848" cy="259055"/>
            </a:xfrm>
            <a:prstGeom prst="rect">
              <a:avLst/>
            </a:prstGeom>
          </p:spPr>
        </p:pic>
        <p:pic>
          <p:nvPicPr>
            <p:cNvPr id="52" name="Изображение 5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6898" y="4297625"/>
              <a:ext cx="429848" cy="259055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3912132" y="3035126"/>
              <a:ext cx="11290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&gt;</a:t>
              </a:r>
              <a:r>
                <a:rPr lang="ru-RU" sz="1200" dirty="0"/>
                <a:t>3</a:t>
              </a:r>
              <a:r>
                <a:rPr lang="ru-RU" sz="1200" dirty="0" smtClean="0"/>
                <a:t>00</a:t>
              </a:r>
              <a:r>
                <a:rPr lang="en-US" sz="1200" dirty="0" smtClean="0"/>
                <a:t> </a:t>
              </a:r>
              <a:r>
                <a:rPr lang="ru-RU" sz="1200" dirty="0" smtClean="0"/>
                <a:t>брендов </a:t>
              </a:r>
              <a:endParaRPr lang="ru-RU" sz="12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908086" y="4630867"/>
              <a:ext cx="12075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&gt;</a:t>
              </a:r>
              <a:r>
                <a:rPr lang="ru-RU" sz="1200" dirty="0" smtClean="0"/>
                <a:t>2500</a:t>
              </a:r>
              <a:r>
                <a:rPr lang="en-US" sz="1200" dirty="0" smtClean="0"/>
                <a:t> </a:t>
              </a:r>
              <a:r>
                <a:rPr lang="ru-RU" sz="1200" dirty="0" smtClean="0"/>
                <a:t>брендов </a:t>
              </a:r>
              <a:endParaRPr lang="ru-RU" sz="1200" dirty="0"/>
            </a:p>
          </p:txBody>
        </p:sp>
      </p:grpSp>
      <p:pic>
        <p:nvPicPr>
          <p:cNvPr id="65" name="Изображение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934" y="3012997"/>
            <a:ext cx="598256" cy="598256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5929668" y="1775299"/>
            <a:ext cx="3172397" cy="2893733"/>
            <a:chOff x="5929668" y="1775299"/>
            <a:chExt cx="3172397" cy="2893733"/>
          </a:xfrm>
        </p:grpSpPr>
        <p:pic>
          <p:nvPicPr>
            <p:cNvPr id="55" name="Изображение 5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953" y="3929317"/>
              <a:ext cx="524052" cy="524052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6161300" y="4392033"/>
              <a:ext cx="10233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smtClean="0"/>
                <a:t>Дистрибьтор</a:t>
              </a:r>
              <a:endParaRPr lang="ru-RU" sz="1200" dirty="0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7849788" y="2887801"/>
              <a:ext cx="1220702" cy="168342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829072" y="3406153"/>
              <a:ext cx="12414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Коммерческий</a:t>
              </a:r>
            </a:p>
            <a:p>
              <a:pPr algn="ctr"/>
              <a:r>
                <a:rPr lang="ru-RU" sz="1200" dirty="0" smtClean="0"/>
                <a:t>заказчик</a:t>
              </a:r>
              <a:endParaRPr lang="ru-RU" sz="1200" dirty="0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7799159" y="1814982"/>
              <a:ext cx="1271331" cy="69739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767583" y="1955303"/>
              <a:ext cx="13344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Государственный</a:t>
              </a:r>
            </a:p>
            <a:p>
              <a:pPr algn="ctr"/>
              <a:r>
                <a:rPr lang="ru-RU" sz="1200" dirty="0" smtClean="0"/>
                <a:t>заказчик</a:t>
              </a:r>
              <a:endParaRPr lang="ru-RU" sz="1200" dirty="0"/>
            </a:p>
          </p:txBody>
        </p:sp>
        <p:sp>
          <p:nvSpPr>
            <p:cNvPr id="61" name="Стрелка вправо 60"/>
            <p:cNvSpPr/>
            <p:nvPr/>
          </p:nvSpPr>
          <p:spPr>
            <a:xfrm>
              <a:off x="6018881" y="2143869"/>
              <a:ext cx="1391067" cy="24665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Стрелка вправо 61"/>
            <p:cNvSpPr/>
            <p:nvPr/>
          </p:nvSpPr>
          <p:spPr>
            <a:xfrm>
              <a:off x="5997388" y="3123250"/>
              <a:ext cx="1391067" cy="24665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Стрелка вправо 62"/>
            <p:cNvSpPr/>
            <p:nvPr/>
          </p:nvSpPr>
          <p:spPr>
            <a:xfrm>
              <a:off x="5929668" y="4091747"/>
              <a:ext cx="327374" cy="24665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Стрелка вправо 63"/>
            <p:cNvSpPr/>
            <p:nvPr/>
          </p:nvSpPr>
          <p:spPr>
            <a:xfrm>
              <a:off x="7078175" y="4058969"/>
              <a:ext cx="327374" cy="24665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Закрывающая фигурная скобка 1"/>
            <p:cNvSpPr/>
            <p:nvPr/>
          </p:nvSpPr>
          <p:spPr>
            <a:xfrm>
              <a:off x="7405550" y="1775299"/>
              <a:ext cx="254052" cy="2855568"/>
            </a:xfrm>
            <a:prstGeom prst="rightBrace">
              <a:avLst>
                <a:gd name="adj1" fmla="val 8333"/>
                <a:gd name="adj2" fmla="val 50622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953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B2C20-1120-524D-BBB7-53651D428F6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Есть ли спрос на качество?</a:t>
            </a:r>
            <a:endParaRPr lang="ru-RU" dirty="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" t="4047" r="68537" b="21881"/>
          <a:stretch/>
        </p:blipFill>
        <p:spPr>
          <a:xfrm flipH="1">
            <a:off x="7603139" y="3138255"/>
            <a:ext cx="1045775" cy="91440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0" t="14461" r="9049" b="28651"/>
          <a:stretch/>
        </p:blipFill>
        <p:spPr>
          <a:xfrm flipH="1">
            <a:off x="457200" y="3107183"/>
            <a:ext cx="960268" cy="976544"/>
          </a:xfrm>
          <a:prstGeom prst="rect">
            <a:avLst/>
          </a:prstGeom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1954194" y="2463593"/>
            <a:ext cx="2714348" cy="578882"/>
          </a:xfrm>
          <a:prstGeom prst="wedgeRoundRectCallout">
            <a:avLst>
              <a:gd name="adj1" fmla="val -69738"/>
              <a:gd name="adj2" fmla="val 99960"/>
              <a:gd name="adj3" fmla="val 16667"/>
            </a:avLst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«Я хочу </a:t>
            </a:r>
            <a:r>
              <a:rPr lang="ru-RU" sz="1400" smtClean="0"/>
              <a:t>купить некачественную </a:t>
            </a:r>
          </a:p>
          <a:p>
            <a:r>
              <a:rPr lang="ru-RU" sz="1400" dirty="0" smtClean="0"/>
              <a:t>продукцию»</a:t>
            </a:r>
            <a:endParaRPr lang="en-US" sz="1400" dirty="0"/>
          </a:p>
        </p:txBody>
      </p:sp>
      <p:sp>
        <p:nvSpPr>
          <p:cNvPr id="10" name="Умножение 9"/>
          <p:cNvSpPr/>
          <p:nvPr/>
        </p:nvSpPr>
        <p:spPr>
          <a:xfrm>
            <a:off x="2412323" y="2215182"/>
            <a:ext cx="4603070" cy="1118586"/>
          </a:xfrm>
          <a:prstGeom prst="mathMultiply">
            <a:avLst>
              <a:gd name="adj1" fmla="val 3894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1997477" y="3831089"/>
            <a:ext cx="2671065" cy="578882"/>
          </a:xfrm>
          <a:prstGeom prst="wedgeRoundRectCallout">
            <a:avLst>
              <a:gd name="adj1" fmla="val -72210"/>
              <a:gd name="adj2" fmla="val -86627"/>
              <a:gd name="adj3" fmla="val 16667"/>
            </a:avLst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«Я хочу купить дешевую  продукцию»</a:t>
            </a:r>
            <a:endParaRPr lang="en-US" sz="1400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6019800" y="2467089"/>
            <a:ext cx="1137080" cy="340519"/>
          </a:xfrm>
          <a:prstGeom prst="wedgeRoundRectCallout">
            <a:avLst>
              <a:gd name="adj1" fmla="val 88054"/>
              <a:gd name="adj2" fmla="val 179042"/>
              <a:gd name="adj3" fmla="val 16667"/>
            </a:avLst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????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6054370" y="3393442"/>
            <a:ext cx="1180206" cy="1708785"/>
            <a:chOff x="6054370" y="2115058"/>
            <a:chExt cx="1180206" cy="1708785"/>
          </a:xfrm>
        </p:grpSpPr>
        <p:sp>
          <p:nvSpPr>
            <p:cNvPr id="9" name="Скругленная прямоугольная выноска 8"/>
            <p:cNvSpPr/>
            <p:nvPr/>
          </p:nvSpPr>
          <p:spPr>
            <a:xfrm>
              <a:off x="6054370" y="2115058"/>
              <a:ext cx="1180206" cy="1708785"/>
            </a:xfrm>
            <a:prstGeom prst="wedgeRoundRectCallout">
              <a:avLst>
                <a:gd name="adj1" fmla="val 81456"/>
                <a:gd name="adj2" fmla="val -39351"/>
                <a:gd name="adj3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accent3">
                      <a:lumMod val="75000"/>
                    </a:schemeClr>
                  </a:solidFill>
                </a:rPr>
                <a:t>!!!!</a:t>
              </a:r>
            </a:p>
            <a:p>
              <a:endParaRPr lang="ru-RU" sz="1400" dirty="0">
                <a:solidFill>
                  <a:schemeClr val="accent3">
                    <a:lumMod val="75000"/>
                  </a:schemeClr>
                </a:solidFill>
              </a:endParaRPr>
            </a:p>
            <a:p>
              <a:endParaRPr lang="ru-RU" sz="1400" dirty="0" smtClean="0">
                <a:solidFill>
                  <a:schemeClr val="accent3">
                    <a:lumMod val="75000"/>
                  </a:schemeClr>
                </a:solidFill>
              </a:endParaRPr>
            </a:p>
            <a:p>
              <a:endParaRPr lang="ru-RU" sz="1400" dirty="0">
                <a:solidFill>
                  <a:schemeClr val="accent3">
                    <a:lumMod val="75000"/>
                  </a:schemeClr>
                </a:solidFill>
              </a:endParaRPr>
            </a:p>
            <a:p>
              <a:endParaRPr lang="ru-RU" sz="1400" dirty="0" smtClean="0">
                <a:solidFill>
                  <a:schemeClr val="accent3">
                    <a:lumMod val="75000"/>
                  </a:schemeClr>
                </a:solidFill>
              </a:endParaRPr>
            </a:p>
            <a:p>
              <a:endParaRPr lang="ru-RU" sz="1400" dirty="0">
                <a:solidFill>
                  <a:schemeClr val="accent3">
                    <a:lumMod val="75000"/>
                  </a:schemeClr>
                </a:solidFill>
              </a:endParaRPr>
            </a:p>
            <a:p>
              <a:endParaRPr lang="ru-RU" sz="1400" dirty="0" smtClean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13" name="Изображение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44" t="13193" r="14882" b="6757"/>
            <a:stretch/>
          </p:blipFill>
          <p:spPr>
            <a:xfrm>
              <a:off x="6216203" y="2469069"/>
              <a:ext cx="933107" cy="11232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551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B2C20-1120-524D-BBB7-53651D428F6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Качество светотехнической продукции в России</a:t>
            </a:r>
            <a:endParaRPr lang="ru-RU" dirty="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85" y="1417638"/>
            <a:ext cx="4116095" cy="48569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44102" y="1935331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ФОИВ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6980" y="5761491"/>
            <a:ext cx="1920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Потребители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4102" y="3663745"/>
            <a:ext cx="25758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Производители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и дистрибьюторы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B2C20-1120-524D-BBB7-53651D428F6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Надзор за качеством  в России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44139" y="1736372"/>
            <a:ext cx="2833784" cy="314293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248259" y="1379191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Рынок</a:t>
            </a:r>
            <a:endParaRPr lang="ru-RU"/>
          </a:p>
        </p:txBody>
      </p:sp>
      <p:cxnSp>
        <p:nvCxnSpPr>
          <p:cNvPr id="11" name="Прямая соединительная линия 10"/>
          <p:cNvCxnSpPr>
            <a:stCxn id="8" idx="1"/>
            <a:endCxn id="8" idx="3"/>
          </p:cNvCxnSpPr>
          <p:nvPr/>
        </p:nvCxnSpPr>
        <p:spPr>
          <a:xfrm>
            <a:off x="1244139" y="3307837"/>
            <a:ext cx="2833784" cy="0"/>
          </a:xfrm>
          <a:prstGeom prst="line">
            <a:avLst/>
          </a:prstGeom>
          <a:ln w="9525"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375" y="1871390"/>
            <a:ext cx="369531" cy="371244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06" y="3459484"/>
            <a:ext cx="429848" cy="259055"/>
          </a:xfrm>
          <a:prstGeom prst="rect">
            <a:avLst/>
          </a:prstGeom>
        </p:spPr>
      </p:pic>
      <p:sp>
        <p:nvSpPr>
          <p:cNvPr id="16" name="Стрелка вправо 15"/>
          <p:cNvSpPr/>
          <p:nvPr/>
        </p:nvSpPr>
        <p:spPr>
          <a:xfrm>
            <a:off x="923968" y="3180450"/>
            <a:ext cx="292273" cy="246652"/>
          </a:xfrm>
          <a:prstGeom prst="rightArrow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88" y="1868993"/>
            <a:ext cx="369531" cy="371244"/>
          </a:xfrm>
          <a:prstGeom prst="rect">
            <a:avLst/>
          </a:prstGeom>
        </p:spPr>
      </p:pic>
      <p:pic>
        <p:nvPicPr>
          <p:cNvPr id="20" name="Изображение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346" y="1864004"/>
            <a:ext cx="368551" cy="370259"/>
          </a:xfrm>
          <a:prstGeom prst="rect">
            <a:avLst/>
          </a:prstGeom>
        </p:spPr>
      </p:pic>
      <p:pic>
        <p:nvPicPr>
          <p:cNvPr id="24" name="Изображение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095" y="1864004"/>
            <a:ext cx="368551" cy="370259"/>
          </a:xfrm>
          <a:prstGeom prst="rect">
            <a:avLst/>
          </a:prstGeom>
        </p:spPr>
      </p:pic>
      <p:pic>
        <p:nvPicPr>
          <p:cNvPr id="25" name="Изображение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529" y="1851688"/>
            <a:ext cx="368551" cy="370259"/>
          </a:xfrm>
          <a:prstGeom prst="rect">
            <a:avLst/>
          </a:prstGeom>
        </p:spPr>
      </p:pic>
      <p:pic>
        <p:nvPicPr>
          <p:cNvPr id="27" name="Изображение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28" y="2200298"/>
            <a:ext cx="369531" cy="371244"/>
          </a:xfrm>
          <a:prstGeom prst="rect">
            <a:avLst/>
          </a:prstGeom>
        </p:spPr>
      </p:pic>
      <p:pic>
        <p:nvPicPr>
          <p:cNvPr id="28" name="Изображение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41" y="2197901"/>
            <a:ext cx="369531" cy="371244"/>
          </a:xfrm>
          <a:prstGeom prst="rect">
            <a:avLst/>
          </a:prstGeom>
        </p:spPr>
      </p:pic>
      <p:pic>
        <p:nvPicPr>
          <p:cNvPr id="29" name="Изображение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699" y="2192912"/>
            <a:ext cx="368551" cy="370259"/>
          </a:xfrm>
          <a:prstGeom prst="rect">
            <a:avLst/>
          </a:prstGeom>
        </p:spPr>
      </p:pic>
      <p:pic>
        <p:nvPicPr>
          <p:cNvPr id="30" name="Изображение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448" y="2192912"/>
            <a:ext cx="368551" cy="370259"/>
          </a:xfrm>
          <a:prstGeom prst="rect">
            <a:avLst/>
          </a:prstGeom>
        </p:spPr>
      </p:pic>
      <p:pic>
        <p:nvPicPr>
          <p:cNvPr id="31" name="Изображение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882" y="2180596"/>
            <a:ext cx="368551" cy="370259"/>
          </a:xfrm>
          <a:prstGeom prst="rect">
            <a:avLst/>
          </a:prstGeom>
        </p:spPr>
      </p:pic>
      <p:pic>
        <p:nvPicPr>
          <p:cNvPr id="32" name="Изображение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31" y="2572141"/>
            <a:ext cx="369531" cy="371244"/>
          </a:xfrm>
          <a:prstGeom prst="rect">
            <a:avLst/>
          </a:prstGeom>
        </p:spPr>
      </p:pic>
      <p:pic>
        <p:nvPicPr>
          <p:cNvPr id="33" name="Изображение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519" y="2561412"/>
            <a:ext cx="369531" cy="371244"/>
          </a:xfrm>
          <a:prstGeom prst="rect">
            <a:avLst/>
          </a:prstGeom>
        </p:spPr>
      </p:pic>
      <p:pic>
        <p:nvPicPr>
          <p:cNvPr id="34" name="Изображение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77" y="2556423"/>
            <a:ext cx="368551" cy="370259"/>
          </a:xfrm>
          <a:prstGeom prst="rect">
            <a:avLst/>
          </a:prstGeom>
        </p:spPr>
      </p:pic>
      <p:pic>
        <p:nvPicPr>
          <p:cNvPr id="35" name="Изображение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226" y="2556423"/>
            <a:ext cx="368551" cy="370259"/>
          </a:xfrm>
          <a:prstGeom prst="rect">
            <a:avLst/>
          </a:prstGeom>
        </p:spPr>
      </p:pic>
      <p:pic>
        <p:nvPicPr>
          <p:cNvPr id="36" name="Изображение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60" y="2544107"/>
            <a:ext cx="368551" cy="370259"/>
          </a:xfrm>
          <a:prstGeom prst="rect">
            <a:avLst/>
          </a:prstGeom>
        </p:spPr>
      </p:pic>
      <p:pic>
        <p:nvPicPr>
          <p:cNvPr id="38" name="Изображение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126" y="3462334"/>
            <a:ext cx="429848" cy="259055"/>
          </a:xfrm>
          <a:prstGeom prst="rect">
            <a:avLst/>
          </a:prstGeom>
        </p:spPr>
      </p:pic>
      <p:pic>
        <p:nvPicPr>
          <p:cNvPr id="39" name="Изображение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459" y="3468532"/>
            <a:ext cx="429848" cy="259055"/>
          </a:xfrm>
          <a:prstGeom prst="rect">
            <a:avLst/>
          </a:prstGeom>
        </p:spPr>
      </p:pic>
      <p:pic>
        <p:nvPicPr>
          <p:cNvPr id="40" name="Изображение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081" y="3431534"/>
            <a:ext cx="429848" cy="259055"/>
          </a:xfrm>
          <a:prstGeom prst="rect">
            <a:avLst/>
          </a:prstGeom>
        </p:spPr>
      </p:pic>
      <p:pic>
        <p:nvPicPr>
          <p:cNvPr id="41" name="Изображение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83" y="3743805"/>
            <a:ext cx="429848" cy="259055"/>
          </a:xfrm>
          <a:prstGeom prst="rect">
            <a:avLst/>
          </a:prstGeom>
        </p:spPr>
      </p:pic>
      <p:pic>
        <p:nvPicPr>
          <p:cNvPr id="42" name="Изображение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703" y="3746655"/>
            <a:ext cx="429848" cy="259055"/>
          </a:xfrm>
          <a:prstGeom prst="rect">
            <a:avLst/>
          </a:prstGeom>
        </p:spPr>
      </p:pic>
      <p:pic>
        <p:nvPicPr>
          <p:cNvPr id="43" name="Изображение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036" y="3752853"/>
            <a:ext cx="429848" cy="259055"/>
          </a:xfrm>
          <a:prstGeom prst="rect">
            <a:avLst/>
          </a:prstGeom>
        </p:spPr>
      </p:pic>
      <p:pic>
        <p:nvPicPr>
          <p:cNvPr id="44" name="Изображение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004" y="3715855"/>
            <a:ext cx="429848" cy="259055"/>
          </a:xfrm>
          <a:prstGeom prst="rect">
            <a:avLst/>
          </a:prstGeom>
        </p:spPr>
      </p:pic>
      <p:pic>
        <p:nvPicPr>
          <p:cNvPr id="45" name="Изображение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788" y="4001321"/>
            <a:ext cx="429848" cy="259055"/>
          </a:xfrm>
          <a:prstGeom prst="rect">
            <a:avLst/>
          </a:prstGeom>
        </p:spPr>
      </p:pic>
      <p:pic>
        <p:nvPicPr>
          <p:cNvPr id="46" name="Изображение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408" y="4004171"/>
            <a:ext cx="429848" cy="259055"/>
          </a:xfrm>
          <a:prstGeom prst="rect">
            <a:avLst/>
          </a:prstGeom>
        </p:spPr>
      </p:pic>
      <p:pic>
        <p:nvPicPr>
          <p:cNvPr id="47" name="Изображение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741" y="4010369"/>
            <a:ext cx="429848" cy="259055"/>
          </a:xfrm>
          <a:prstGeom prst="rect">
            <a:avLst/>
          </a:prstGeom>
        </p:spPr>
      </p:pic>
      <p:pic>
        <p:nvPicPr>
          <p:cNvPr id="48" name="Изображение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363" y="3973371"/>
            <a:ext cx="429848" cy="259055"/>
          </a:xfrm>
          <a:prstGeom prst="rect">
            <a:avLst/>
          </a:prstGeom>
        </p:spPr>
      </p:pic>
      <p:pic>
        <p:nvPicPr>
          <p:cNvPr id="49" name="Изображение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705" y="4286648"/>
            <a:ext cx="429848" cy="259055"/>
          </a:xfrm>
          <a:prstGeom prst="rect">
            <a:avLst/>
          </a:prstGeom>
        </p:spPr>
      </p:pic>
      <p:pic>
        <p:nvPicPr>
          <p:cNvPr id="50" name="Изображение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325" y="4289498"/>
            <a:ext cx="429848" cy="259055"/>
          </a:xfrm>
          <a:prstGeom prst="rect">
            <a:avLst/>
          </a:prstGeom>
        </p:spPr>
      </p:pic>
      <p:pic>
        <p:nvPicPr>
          <p:cNvPr id="51" name="Изображение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658" y="4295696"/>
            <a:ext cx="429848" cy="259055"/>
          </a:xfrm>
          <a:prstGeom prst="rect">
            <a:avLst/>
          </a:prstGeom>
        </p:spPr>
      </p:pic>
      <p:pic>
        <p:nvPicPr>
          <p:cNvPr id="52" name="Изображение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80" y="4258698"/>
            <a:ext cx="429848" cy="259055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21915" y="3614459"/>
            <a:ext cx="697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ТР </a:t>
            </a:r>
            <a:r>
              <a:rPr lang="ru-RU" dirty="0" smtClean="0"/>
              <a:t>ТС</a:t>
            </a:r>
            <a:endParaRPr lang="ru-RU" dirty="0"/>
          </a:p>
        </p:txBody>
      </p:sp>
      <p:sp>
        <p:nvSpPr>
          <p:cNvPr id="66" name="TextBox 65"/>
          <p:cNvSpPr txBox="1"/>
          <p:nvPr/>
        </p:nvSpPr>
        <p:spPr>
          <a:xfrm>
            <a:off x="2181514" y="2996199"/>
            <a:ext cx="1129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&gt;</a:t>
            </a:r>
            <a:r>
              <a:rPr lang="ru-RU" sz="1200" dirty="0"/>
              <a:t>3</a:t>
            </a:r>
            <a:r>
              <a:rPr lang="ru-RU" sz="1200" dirty="0" smtClean="0"/>
              <a:t>00</a:t>
            </a:r>
            <a:r>
              <a:rPr lang="en-US" sz="1200" dirty="0" smtClean="0"/>
              <a:t> </a:t>
            </a:r>
            <a:r>
              <a:rPr lang="ru-RU" sz="1200" dirty="0" smtClean="0"/>
              <a:t>брендов </a:t>
            </a:r>
            <a:endParaRPr lang="ru-RU" sz="1200" dirty="0"/>
          </a:p>
        </p:txBody>
      </p:sp>
      <p:sp>
        <p:nvSpPr>
          <p:cNvPr id="67" name="TextBox 66"/>
          <p:cNvSpPr txBox="1"/>
          <p:nvPr/>
        </p:nvSpPr>
        <p:spPr>
          <a:xfrm>
            <a:off x="2177468" y="4591940"/>
            <a:ext cx="1207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&gt;</a:t>
            </a:r>
            <a:r>
              <a:rPr lang="ru-RU" sz="1200" dirty="0" smtClean="0"/>
              <a:t>2500</a:t>
            </a:r>
            <a:r>
              <a:rPr lang="en-US" sz="1200" dirty="0" smtClean="0"/>
              <a:t> </a:t>
            </a:r>
            <a:r>
              <a:rPr lang="ru-RU" sz="1200" dirty="0" smtClean="0"/>
              <a:t>брендов </a:t>
            </a:r>
            <a:endParaRPr lang="ru-RU" sz="1200" dirty="0"/>
          </a:p>
        </p:txBody>
      </p:sp>
      <p:grpSp>
        <p:nvGrpSpPr>
          <p:cNvPr id="132" name="Группа 131"/>
          <p:cNvGrpSpPr/>
          <p:nvPr/>
        </p:nvGrpSpPr>
        <p:grpSpPr>
          <a:xfrm>
            <a:off x="4634483" y="2168094"/>
            <a:ext cx="2676050" cy="867041"/>
            <a:chOff x="4634483" y="2168094"/>
            <a:chExt cx="2676050" cy="867041"/>
          </a:xfrm>
        </p:grpSpPr>
        <p:pic>
          <p:nvPicPr>
            <p:cNvPr id="71" name="Рисунок 2" descr=" 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34583" y="2168094"/>
              <a:ext cx="478193" cy="520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Рисунок 3" descr="undp_logo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59332" y="2220125"/>
              <a:ext cx="338811" cy="617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Плюс 1"/>
            <p:cNvSpPr/>
            <p:nvPr/>
          </p:nvSpPr>
          <p:spPr>
            <a:xfrm>
              <a:off x="5298176" y="2385042"/>
              <a:ext cx="301163" cy="269534"/>
            </a:xfrm>
            <a:prstGeom prst="mathPlus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34483" y="2696581"/>
              <a:ext cx="6783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800" smtClean="0"/>
                <a:t>Минэнерго</a:t>
              </a:r>
            </a:p>
            <a:p>
              <a:pPr algn="ctr"/>
              <a:r>
                <a:rPr lang="ru-RU" sz="800" dirty="0" smtClean="0"/>
                <a:t> России</a:t>
              </a:r>
              <a:endParaRPr lang="ru-RU" sz="800" dirty="0"/>
            </a:p>
          </p:txBody>
        </p:sp>
        <p:sp>
          <p:nvSpPr>
            <p:cNvPr id="10" name="Равно 9"/>
            <p:cNvSpPr/>
            <p:nvPr/>
          </p:nvSpPr>
          <p:spPr>
            <a:xfrm>
              <a:off x="6138914" y="2415473"/>
              <a:ext cx="322228" cy="227769"/>
            </a:xfrm>
            <a:prstGeom prst="mathEqual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Изображение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5156" y="2202450"/>
              <a:ext cx="718803" cy="539102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6515122" y="2772126"/>
              <a:ext cx="79541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800" dirty="0" smtClean="0"/>
                <a:t>Тестирование</a:t>
              </a:r>
              <a:endParaRPr lang="ru-RU" sz="800" dirty="0"/>
            </a:p>
          </p:txBody>
        </p:sp>
      </p:grpSp>
      <p:grpSp>
        <p:nvGrpSpPr>
          <p:cNvPr id="134" name="Группа 133"/>
          <p:cNvGrpSpPr/>
          <p:nvPr/>
        </p:nvGrpSpPr>
        <p:grpSpPr>
          <a:xfrm>
            <a:off x="3318100" y="1753211"/>
            <a:ext cx="1079042" cy="1262992"/>
            <a:chOff x="3318100" y="1753211"/>
            <a:chExt cx="1079042" cy="1262992"/>
          </a:xfrm>
        </p:grpSpPr>
        <p:sp>
          <p:nvSpPr>
            <p:cNvPr id="19" name="Овал 18"/>
            <p:cNvSpPr/>
            <p:nvPr/>
          </p:nvSpPr>
          <p:spPr>
            <a:xfrm>
              <a:off x="3326338" y="1753211"/>
              <a:ext cx="511679" cy="52405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3318100" y="2492151"/>
              <a:ext cx="511679" cy="52405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2" name="Прямая соединительная линия 21"/>
            <p:cNvCxnSpPr>
              <a:endCxn id="74" idx="6"/>
            </p:cNvCxnSpPr>
            <p:nvPr/>
          </p:nvCxnSpPr>
          <p:spPr>
            <a:xfrm flipH="1">
              <a:off x="3829779" y="2616843"/>
              <a:ext cx="567363" cy="137334"/>
            </a:xfrm>
            <a:prstGeom prst="line">
              <a:avLst/>
            </a:prstGeom>
            <a:ln w="9525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>
              <a:endCxn id="19" idx="6"/>
            </p:cNvCxnSpPr>
            <p:nvPr/>
          </p:nvCxnSpPr>
          <p:spPr>
            <a:xfrm flipH="1" flipV="1">
              <a:off x="3838017" y="2015237"/>
              <a:ext cx="559124" cy="363550"/>
            </a:xfrm>
            <a:prstGeom prst="line">
              <a:avLst/>
            </a:prstGeom>
            <a:ln w="9525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Группа 134"/>
          <p:cNvGrpSpPr/>
          <p:nvPr/>
        </p:nvGrpSpPr>
        <p:grpSpPr>
          <a:xfrm>
            <a:off x="4452283" y="3774263"/>
            <a:ext cx="2843246" cy="693587"/>
            <a:chOff x="4452283" y="3774263"/>
            <a:chExt cx="2843246" cy="693587"/>
          </a:xfrm>
        </p:grpSpPr>
        <p:pic>
          <p:nvPicPr>
            <p:cNvPr id="65" name="Изображение 6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3966" y="3951957"/>
              <a:ext cx="921563" cy="289964"/>
            </a:xfrm>
            <a:prstGeom prst="rect">
              <a:avLst/>
            </a:prstGeom>
          </p:spPr>
        </p:pic>
        <p:pic>
          <p:nvPicPr>
            <p:cNvPr id="68" name="Изображение 67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" t="-1025" r="63206" b="1025"/>
            <a:stretch/>
          </p:blipFill>
          <p:spPr>
            <a:xfrm>
              <a:off x="4452283" y="3774263"/>
              <a:ext cx="665329" cy="665329"/>
            </a:xfrm>
            <a:prstGeom prst="rect">
              <a:avLst/>
            </a:prstGeom>
          </p:spPr>
        </p:pic>
        <p:pic>
          <p:nvPicPr>
            <p:cNvPr id="69" name="Изображение 6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9461" y="3813182"/>
              <a:ext cx="524052" cy="524052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5281642" y="4252406"/>
              <a:ext cx="75212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smtClean="0"/>
                <a:t>Дистрибьтор</a:t>
              </a:r>
              <a:endParaRPr lang="ru-RU" sz="800" dirty="0"/>
            </a:p>
          </p:txBody>
        </p:sp>
        <p:sp>
          <p:nvSpPr>
            <p:cNvPr id="78" name="Плюс 77"/>
            <p:cNvSpPr/>
            <p:nvPr/>
          </p:nvSpPr>
          <p:spPr>
            <a:xfrm>
              <a:off x="5109980" y="3942387"/>
              <a:ext cx="301163" cy="269534"/>
            </a:xfrm>
            <a:prstGeom prst="mathPlus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Равно 78"/>
            <p:cNvSpPr/>
            <p:nvPr/>
          </p:nvSpPr>
          <p:spPr>
            <a:xfrm>
              <a:off x="5986822" y="3972818"/>
              <a:ext cx="322228" cy="227769"/>
            </a:xfrm>
            <a:prstGeom prst="mathEqual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6" name="Группа 135"/>
          <p:cNvGrpSpPr/>
          <p:nvPr/>
        </p:nvGrpSpPr>
        <p:grpSpPr>
          <a:xfrm>
            <a:off x="2952152" y="3630733"/>
            <a:ext cx="1444989" cy="1069165"/>
            <a:chOff x="2952152" y="3630733"/>
            <a:chExt cx="1444989" cy="1069165"/>
          </a:xfrm>
        </p:grpSpPr>
        <p:sp>
          <p:nvSpPr>
            <p:cNvPr id="80" name="Овал 79"/>
            <p:cNvSpPr/>
            <p:nvPr/>
          </p:nvSpPr>
          <p:spPr>
            <a:xfrm>
              <a:off x="2952152" y="4227433"/>
              <a:ext cx="463721" cy="4724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3602913" y="3630733"/>
              <a:ext cx="490418" cy="44965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2" name="Прямая соединительная линия 81"/>
            <p:cNvCxnSpPr>
              <a:endCxn id="80" idx="5"/>
            </p:cNvCxnSpPr>
            <p:nvPr/>
          </p:nvCxnSpPr>
          <p:spPr>
            <a:xfrm flipH="1">
              <a:off x="3347963" y="4293644"/>
              <a:ext cx="1049178" cy="337063"/>
            </a:xfrm>
            <a:prstGeom prst="line">
              <a:avLst/>
            </a:prstGeom>
            <a:ln w="95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>
              <a:endCxn id="81" idx="4"/>
            </p:cNvCxnSpPr>
            <p:nvPr/>
          </p:nvCxnSpPr>
          <p:spPr>
            <a:xfrm flipH="1" flipV="1">
              <a:off x="3848122" y="4080384"/>
              <a:ext cx="549019" cy="25266"/>
            </a:xfrm>
            <a:prstGeom prst="line">
              <a:avLst/>
            </a:prstGeom>
            <a:ln w="95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Группа 137"/>
          <p:cNvGrpSpPr/>
          <p:nvPr/>
        </p:nvGrpSpPr>
        <p:grpSpPr>
          <a:xfrm>
            <a:off x="7388082" y="2334786"/>
            <a:ext cx="1825073" cy="2270837"/>
            <a:chOff x="7388082" y="2334786"/>
            <a:chExt cx="1825073" cy="2270837"/>
          </a:xfrm>
        </p:grpSpPr>
        <p:sp>
          <p:nvSpPr>
            <p:cNvPr id="58" name="TextBox 57"/>
            <p:cNvSpPr txBox="1"/>
            <p:nvPr/>
          </p:nvSpPr>
          <p:spPr>
            <a:xfrm>
              <a:off x="7750073" y="3465537"/>
              <a:ext cx="12414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Коммерческий</a:t>
              </a:r>
            </a:p>
            <a:p>
              <a:r>
                <a:rPr lang="ru-RU" sz="1200" dirty="0" smtClean="0"/>
                <a:t>заказчик</a:t>
              </a:r>
              <a:endParaRPr lang="ru-RU" sz="12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761371" y="2361022"/>
              <a:ext cx="1451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Государственный</a:t>
              </a:r>
            </a:p>
            <a:p>
              <a:r>
                <a:rPr lang="ru-RU" sz="1200" dirty="0" smtClean="0"/>
                <a:t>заказчик</a:t>
              </a:r>
              <a:endParaRPr lang="ru-RU" sz="1200" dirty="0"/>
            </a:p>
          </p:txBody>
        </p:sp>
        <p:pic>
          <p:nvPicPr>
            <p:cNvPr id="108" name="Изображение 10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9079" y="2755693"/>
              <a:ext cx="450510" cy="550623"/>
            </a:xfrm>
            <a:prstGeom prst="rect">
              <a:avLst/>
            </a:prstGeom>
          </p:spPr>
        </p:pic>
        <p:pic>
          <p:nvPicPr>
            <p:cNvPr id="109" name="Изображение 10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9079" y="4009019"/>
              <a:ext cx="450510" cy="550623"/>
            </a:xfrm>
            <a:prstGeom prst="rect">
              <a:avLst/>
            </a:prstGeom>
          </p:spPr>
        </p:pic>
        <p:sp>
          <p:nvSpPr>
            <p:cNvPr id="57" name="Прямоугольник 56"/>
            <p:cNvSpPr/>
            <p:nvPr/>
          </p:nvSpPr>
          <p:spPr>
            <a:xfrm>
              <a:off x="7761371" y="3465536"/>
              <a:ext cx="1245926" cy="1140087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7750073" y="2334786"/>
              <a:ext cx="1271331" cy="103115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Стрелка вправо 128"/>
            <p:cNvSpPr/>
            <p:nvPr/>
          </p:nvSpPr>
          <p:spPr>
            <a:xfrm>
              <a:off x="7407193" y="2630851"/>
              <a:ext cx="292273" cy="246652"/>
            </a:xfrm>
            <a:prstGeom prst="rightArrow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Стрелка вправо 129"/>
            <p:cNvSpPr/>
            <p:nvPr/>
          </p:nvSpPr>
          <p:spPr>
            <a:xfrm>
              <a:off x="7388082" y="3972802"/>
              <a:ext cx="292273" cy="246652"/>
            </a:xfrm>
            <a:prstGeom prst="rightArrow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2758726" y="5528263"/>
            <a:ext cx="4267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1-</a:t>
            </a:r>
            <a:r>
              <a:rPr lang="ru-RU" sz="2400" b="1" dirty="0" smtClean="0">
                <a:solidFill>
                  <a:srgbClr val="7030A0"/>
                </a:solidFill>
              </a:rPr>
              <a:t>й шаг сделан. А что дальше?</a:t>
            </a:r>
            <a:endParaRPr lang="en-US" sz="2400" b="1" dirty="0" smtClean="0">
              <a:solidFill>
                <a:srgbClr val="7030A0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77" y="3016203"/>
            <a:ext cx="598256" cy="59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1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B2C20-1120-524D-BBB7-53651D428F6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Маркировки качества в РФ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564178" y="1999091"/>
            <a:ext cx="144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Обязательно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9834" y="1997052"/>
            <a:ext cx="1520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Добровольно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5466" y="4698610"/>
            <a:ext cx="7507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</a:t>
            </a:r>
            <a:r>
              <a:rPr lang="ru-RU" dirty="0" smtClean="0"/>
              <a:t>обровольная сертификация </a:t>
            </a:r>
            <a:r>
              <a:rPr lang="ru-RU" b="1" dirty="0" smtClean="0">
                <a:solidFill>
                  <a:srgbClr val="7030A0"/>
                </a:solidFill>
              </a:rPr>
              <a:t>подтверждает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smtClean="0"/>
              <a:t>обязательную,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сертифицирует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smtClean="0"/>
              <a:t>продукцию по </a:t>
            </a:r>
            <a:r>
              <a:rPr lang="ru-RU" b="1" dirty="0" smtClean="0">
                <a:solidFill>
                  <a:srgbClr val="7030A0"/>
                </a:solidFill>
              </a:rPr>
              <a:t>дополнительным параметрам, 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Дифференцирует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smtClean="0"/>
              <a:t>продукт от конкурентов и </a:t>
            </a:r>
            <a:r>
              <a:rPr lang="ru-RU" b="1" dirty="0" smtClean="0">
                <a:solidFill>
                  <a:srgbClr val="7030A0"/>
                </a:solidFill>
              </a:rPr>
              <a:t>гарантирует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smtClean="0"/>
              <a:t>качество</a:t>
            </a:r>
            <a:r>
              <a:rPr lang="ru-RU" dirty="0">
                <a:solidFill>
                  <a:srgbClr val="7030A0"/>
                </a:solidFill>
              </a:rPr>
              <a:t>!</a:t>
            </a:r>
          </a:p>
        </p:txBody>
      </p:sp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15" y="2422073"/>
            <a:ext cx="1272342" cy="127234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52470" y="2308098"/>
            <a:ext cx="7553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9600" b="1" dirty="0">
                <a:ln/>
                <a:solidFill>
                  <a:srgbClr val="FF0000"/>
                </a:solidFill>
              </a:rPr>
              <a:t>?</a:t>
            </a:r>
            <a:endParaRPr lang="ru-RU" sz="96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7316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Добровольная сертификация </a:t>
            </a:r>
            <a:br>
              <a:rPr lang="ru-RU" dirty="0" smtClean="0"/>
            </a:br>
            <a:r>
              <a:rPr lang="ru-RU" dirty="0" smtClean="0"/>
              <a:t>как назревшая </a:t>
            </a:r>
            <a:r>
              <a:rPr lang="ru-RU" dirty="0" smtClean="0"/>
              <a:t>необходимость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81714" y="2593627"/>
            <a:ext cx="83050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ru-RU" dirty="0" smtClean="0"/>
              <a:t>Для содействия потребителям (государственные организации, коммерческие  предприятия, домохозяйства) в принятии решений по закупке в пользу качественных изделий</a:t>
            </a:r>
          </a:p>
          <a:p>
            <a:pPr marL="285750" indent="-285750" algn="just">
              <a:buFont typeface="Arial"/>
              <a:buChar char="•"/>
            </a:pPr>
            <a:endParaRPr lang="ru-RU" dirty="0" smtClean="0"/>
          </a:p>
          <a:p>
            <a:pPr marL="285750" indent="-285750" algn="just">
              <a:buFont typeface="Arial"/>
              <a:buChar char="•"/>
            </a:pPr>
            <a:r>
              <a:rPr lang="ru-RU" dirty="0" smtClean="0"/>
              <a:t>Для предоставления рыночного инструмента дифференциации для компаний производителей/</a:t>
            </a:r>
            <a:r>
              <a:rPr lang="ru-RU" dirty="0" err="1" smtClean="0"/>
              <a:t>брэндодержателей</a:t>
            </a:r>
            <a:endParaRPr lang="ru-RU" dirty="0" smtClean="0"/>
          </a:p>
          <a:p>
            <a:pPr marL="285750" indent="-285750" algn="just">
              <a:buFont typeface="Arial"/>
              <a:buChar char="•"/>
            </a:pPr>
            <a:endParaRPr lang="ru-RU" dirty="0"/>
          </a:p>
          <a:p>
            <a:pPr marL="285750" indent="-285750" algn="just">
              <a:buFont typeface="Arial"/>
              <a:buChar char="•"/>
            </a:pPr>
            <a:r>
              <a:rPr lang="ru-RU" dirty="0" smtClean="0"/>
              <a:t>Для минимизации рисков дистрибьюторов при продаже некачественных изделий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882808"/>
            <a:ext cx="4728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Для чего нужна </a:t>
            </a:r>
            <a:r>
              <a:rPr lang="ru-RU" smtClean="0"/>
              <a:t>добровольная сертификация: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9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BC_b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LBC_b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LBC_bw</Template>
  <TotalTime>369</TotalTime>
  <Words>353</Words>
  <Application>Microsoft Macintosh PowerPoint</Application>
  <PresentationFormat>Экран (4:3)</PresentationFormat>
  <Paragraphs>95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ＭＳ Ｐゴシック</vt:lpstr>
      <vt:lpstr>LBC_bw</vt:lpstr>
      <vt:lpstr>1_LBC_bw</vt:lpstr>
      <vt:lpstr>Добровольная сертификация как назревшая необходимость </vt:lpstr>
      <vt:lpstr>Что думают о маркировке качества производитель и потребитель в ЕС</vt:lpstr>
      <vt:lpstr>Маркировки качества в ЕС</vt:lpstr>
      <vt:lpstr>Ситуация с качеством  в России</vt:lpstr>
      <vt:lpstr>Есть ли спрос на качество?</vt:lpstr>
      <vt:lpstr>Качество светотехнической продукции в России</vt:lpstr>
      <vt:lpstr>Надзор за качеством  в России</vt:lpstr>
      <vt:lpstr>Маркировки качества в РФ</vt:lpstr>
      <vt:lpstr>Добровольная сертификация  как назревшая необходимость</vt:lpstr>
      <vt:lpstr>Успех добровольной  сертификации в России</vt:lpstr>
      <vt:lpstr>Маркировки качества в РФ</vt:lpstr>
      <vt:lpstr>Презентация PowerPoint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Боровков (Москва - Новое Поколение)</dc:creator>
  <cp:lastModifiedBy>Сергей Боровков (Москва - Новое Поколение)</cp:lastModifiedBy>
  <cp:revision>34</cp:revision>
  <dcterms:created xsi:type="dcterms:W3CDTF">2016-11-05T08:00:50Z</dcterms:created>
  <dcterms:modified xsi:type="dcterms:W3CDTF">2016-11-09T21:02:25Z</dcterms:modified>
</cp:coreProperties>
</file>