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416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F6E0-C97E-4BEA-9583-C99CC681350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1FE1-336C-45A4-8782-0CC5C109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F6E0-C97E-4BEA-9583-C99CC681350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1FE1-336C-45A4-8782-0CC5C109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F6E0-C97E-4BEA-9583-C99CC681350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1FE1-336C-45A4-8782-0CC5C109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595" y="275012"/>
            <a:ext cx="8914812" cy="58515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2A8AC-1610-4C07-874E-A4766EC006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F6E0-C97E-4BEA-9583-C99CC681350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1FE1-336C-45A4-8782-0CC5C109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F6E0-C97E-4BEA-9583-C99CC681350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1FE1-336C-45A4-8782-0CC5C109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F6E0-C97E-4BEA-9583-C99CC681350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1FE1-336C-45A4-8782-0CC5C109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F6E0-C97E-4BEA-9583-C99CC681350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1FE1-336C-45A4-8782-0CC5C109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F6E0-C97E-4BEA-9583-C99CC681350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1FE1-336C-45A4-8782-0CC5C109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F6E0-C97E-4BEA-9583-C99CC681350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1FE1-336C-45A4-8782-0CC5C109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F6E0-C97E-4BEA-9583-C99CC681350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1FE1-336C-45A4-8782-0CC5C109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2F6E0-C97E-4BEA-9583-C99CC681350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1FE1-336C-45A4-8782-0CC5C109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F6E0-C97E-4BEA-9583-C99CC681350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1FE1-336C-45A4-8782-0CC5C1090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облож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823" y="0"/>
            <a:ext cx="9914824" cy="686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272480" y="331407"/>
            <a:ext cx="6912768" cy="110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43" tIns="47872" rIns="95743" bIns="47872" anchor="ctr">
            <a:spAutoFit/>
          </a:bodyPr>
          <a:lstStyle/>
          <a:p>
            <a:pPr defTabSz="957776">
              <a:lnSpc>
                <a:spcPct val="145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Российский производитель на светотехническом рынке сегодня</a:t>
            </a:r>
            <a:endParaRPr lang="en-US" alt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шаблон черный без надписи_без сайт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906000" cy="8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73533" y="115188"/>
            <a:ext cx="7127739" cy="45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03" tIns="40053" rIns="80103" bIns="40053">
            <a:spAutoFit/>
          </a:bodyPr>
          <a:lstStyle/>
          <a:p>
            <a:pPr defTabSz="873223" eaLnBrk="1" hangingPunct="1">
              <a:spcBef>
                <a:spcPct val="50000"/>
              </a:spcBef>
            </a:pPr>
            <a:r>
              <a:rPr lang="ru-RU" sz="2400" b="0" dirty="0" smtClean="0">
                <a:solidFill>
                  <a:schemeClr val="bg1"/>
                </a:solidFill>
                <a:cs typeface="Arial" pitchFamily="34" charset="0"/>
              </a:rPr>
              <a:t>Предпосылки перехода на российское производство</a:t>
            </a:r>
            <a:endParaRPr lang="ru-RU" sz="2400" b="0" dirty="0">
              <a:solidFill>
                <a:srgbClr val="FF9933"/>
              </a:solidFill>
              <a:cs typeface="Arial" pitchFamily="34" charset="0"/>
            </a:endParaRP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>
            <a:off x="344488" y="1078447"/>
            <a:ext cx="9345333" cy="718484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lIns="83937" tIns="41969" rIns="83937" bIns="41969" anchor="ctr"/>
          <a:lstStyle/>
          <a:p>
            <a:pPr algn="ctr" eaLnBrk="1" hangingPunct="1"/>
            <a:r>
              <a:rPr lang="ru-RU" sz="2200" b="0" dirty="0" smtClean="0">
                <a:solidFill>
                  <a:schemeClr val="bg1"/>
                </a:solidFill>
                <a:cs typeface="Arial" pitchFamily="34" charset="0"/>
              </a:rPr>
              <a:t>Падение курса национальной валюты значительно повысило</a:t>
            </a:r>
          </a:p>
          <a:p>
            <a:pPr algn="ctr" eaLnBrk="1" hangingPunct="1"/>
            <a:r>
              <a:rPr lang="ru-RU" sz="2200" b="0" dirty="0" smtClean="0">
                <a:solidFill>
                  <a:schemeClr val="bg1"/>
                </a:solidFill>
                <a:cs typeface="Arial" pitchFamily="34" charset="0"/>
              </a:rPr>
              <a:t>конкурентоспособность российской продукции</a:t>
            </a:r>
            <a:endParaRPr lang="ru-RU" sz="22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4808" y="19168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</a:rPr>
              <a:t>Было:          Стало:</a:t>
            </a:r>
            <a:endParaRPr lang="ru-RU" sz="3600" dirty="0">
              <a:solidFill>
                <a:srgbClr val="FF9900"/>
              </a:solidFill>
            </a:endParaRPr>
          </a:p>
        </p:txBody>
      </p:sp>
      <p:pic>
        <p:nvPicPr>
          <p:cNvPr id="1030" name="Picture 6" descr="http://pochta-polevaya.ru/content/i/6819/051053051049052056053.png"/>
          <p:cNvPicPr>
            <a:picLocks noChangeAspect="1" noChangeArrowheads="1"/>
          </p:cNvPicPr>
          <p:nvPr/>
        </p:nvPicPr>
        <p:blipFill>
          <a:blip r:embed="rId3" cstate="print"/>
          <a:srcRect l="2519" r="47095" b="16001"/>
          <a:stretch>
            <a:fillRect/>
          </a:stretch>
        </p:blipFill>
        <p:spPr bwMode="auto">
          <a:xfrm>
            <a:off x="1064568" y="2708920"/>
            <a:ext cx="1440160" cy="1028965"/>
          </a:xfrm>
          <a:prstGeom prst="rect">
            <a:avLst/>
          </a:prstGeom>
          <a:noFill/>
        </p:spPr>
      </p:pic>
      <p:pic>
        <p:nvPicPr>
          <p:cNvPr id="1032" name="Picture 8" descr="http://vignette2.wikia.nocookie.net/crossfire-russia/images/d/de/Eu-flag.gif/revision/latest?cb=20141123170750&amp;path-prefix=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568" y="4180850"/>
            <a:ext cx="1404000" cy="904334"/>
          </a:xfrm>
          <a:prstGeom prst="rect">
            <a:avLst/>
          </a:prstGeom>
          <a:noFill/>
        </p:spPr>
      </p:pic>
      <p:pic>
        <p:nvPicPr>
          <p:cNvPr id="1034" name="Picture 10" descr="http://baltsud.ru/wp-content/uploads/2015/05/409002_origin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4569" y="5589240"/>
            <a:ext cx="1412070" cy="936104"/>
          </a:xfrm>
          <a:prstGeom prst="rect">
            <a:avLst/>
          </a:prstGeom>
          <a:noFill/>
        </p:spPr>
      </p:pic>
      <p:pic>
        <p:nvPicPr>
          <p:cNvPr id="37" name="Picture 32" descr="галоч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25208" y="5661248"/>
            <a:ext cx="711773" cy="50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3" descr="крестик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705723" y="4365104"/>
            <a:ext cx="501477" cy="50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3" descr="крестик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705723" y="2924944"/>
            <a:ext cx="501477" cy="50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296816" y="2924944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Дешево                Значительно дороже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Дорого                  В 2 раза дороже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Оптимум цена/качество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шаблон черный без надписи_без сайт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906000" cy="8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73533" y="115188"/>
            <a:ext cx="6670667" cy="45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03" tIns="40053" rIns="80103" bIns="40053">
            <a:spAutoFit/>
          </a:bodyPr>
          <a:lstStyle/>
          <a:p>
            <a:pPr defTabSz="873223" eaLnBrk="1" hangingPunct="1">
              <a:spcBef>
                <a:spcPct val="50000"/>
              </a:spcBef>
            </a:pPr>
            <a:r>
              <a:rPr lang="ru-RU" sz="2400" b="0" dirty="0">
                <a:solidFill>
                  <a:schemeClr val="bg1"/>
                </a:solidFill>
                <a:cs typeface="Arial" pitchFamily="34" charset="0"/>
              </a:rPr>
              <a:t>Производственные мощности</a:t>
            </a:r>
          </a:p>
        </p:txBody>
      </p:sp>
      <p:pic>
        <p:nvPicPr>
          <p:cNvPr id="10244" name="Picture 6" descr="обработанная маленька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60912" y="2529087"/>
            <a:ext cx="5328592" cy="39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avtomotospec.ru/wp-content/uploads/2013/08/garazh-kirpich-zaschita.jpg"/>
          <p:cNvPicPr>
            <a:picLocks noChangeAspect="1" noChangeArrowheads="1"/>
          </p:cNvPicPr>
          <p:nvPr/>
        </p:nvPicPr>
        <p:blipFill>
          <a:blip r:embed="rId4" cstate="print"/>
          <a:srcRect t="12800" r="48251"/>
          <a:stretch>
            <a:fillRect/>
          </a:stretch>
        </p:blipFill>
        <p:spPr bwMode="auto">
          <a:xfrm>
            <a:off x="416496" y="2529087"/>
            <a:ext cx="3672408" cy="3924249"/>
          </a:xfrm>
          <a:prstGeom prst="rect">
            <a:avLst/>
          </a:prstGeom>
          <a:noFill/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44488" y="1078447"/>
            <a:ext cx="9345333" cy="718484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lIns="83937" tIns="41969" rIns="83937" bIns="41969" anchor="ctr"/>
          <a:lstStyle/>
          <a:p>
            <a:pPr algn="ctr" eaLnBrk="1" hangingPunct="1"/>
            <a:r>
              <a:rPr lang="ru-RU" sz="2200" b="0" dirty="0" smtClean="0">
                <a:solidFill>
                  <a:schemeClr val="bg1"/>
                </a:solidFill>
                <a:cs typeface="Arial" pitchFamily="34" charset="0"/>
              </a:rPr>
              <a:t>Потребители начали выбирать качественную </a:t>
            </a:r>
          </a:p>
          <a:p>
            <a:pPr algn="ctr" eaLnBrk="1" hangingPunct="1"/>
            <a:r>
              <a:rPr lang="ru-RU" sz="2200" b="0" dirty="0" smtClean="0">
                <a:solidFill>
                  <a:schemeClr val="bg1"/>
                </a:solidFill>
                <a:cs typeface="Arial" pitchFamily="34" charset="0"/>
              </a:rPr>
              <a:t>продукцию от массовых производителей</a:t>
            </a:r>
            <a:endParaRPr lang="ru-RU" sz="2200" b="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Picture 33" descr="крестик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672" y="1881015"/>
            <a:ext cx="501477" cy="50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2" descr="галоч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37176" y="1953023"/>
            <a:ext cx="711773" cy="50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16496" y="6093296"/>
            <a:ext cx="3672408" cy="28803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Более 2000 производителей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0912" y="6093296"/>
            <a:ext cx="5328592" cy="28803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Менее 20 производителей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шаблон черный без надписи_без сайт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906000" cy="82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73533" y="115188"/>
            <a:ext cx="6670667" cy="45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03" tIns="40053" rIns="80103" bIns="40053">
            <a:spAutoFit/>
          </a:bodyPr>
          <a:lstStyle/>
          <a:p>
            <a:pPr defTabSz="873223" eaLnBrk="1" hangingPunct="1">
              <a:spcBef>
                <a:spcPct val="50000"/>
              </a:spcBef>
            </a:pPr>
            <a:r>
              <a:rPr lang="ru-RU" sz="2400" b="0" dirty="0" smtClean="0">
                <a:solidFill>
                  <a:schemeClr val="bg1"/>
                </a:solidFill>
                <a:cs typeface="Arial" pitchFamily="34" charset="0"/>
              </a:rPr>
              <a:t>Перспективы развития отрасли</a:t>
            </a:r>
            <a:endParaRPr lang="ru-RU" sz="2400" b="0" dirty="0">
              <a:solidFill>
                <a:srgbClr val="FF9933"/>
              </a:solidFill>
              <a:cs typeface="Arial" pitchFamily="34" charset="0"/>
            </a:endParaRPr>
          </a:p>
        </p:txBody>
      </p:sp>
      <p:pic>
        <p:nvPicPr>
          <p:cNvPr id="9" name="Picture 32" descr="галоч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4528" y="2156663"/>
            <a:ext cx="711773" cy="50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56656" y="1796623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buClr>
                <a:srgbClr val="FF9900"/>
              </a:buClr>
              <a:buFont typeface="Wingdings" pitchFamily="2" charset="2"/>
              <a:buChar char="§"/>
            </a:pPr>
            <a:r>
              <a:rPr lang="ru-RU" sz="2400" dirty="0" smtClean="0"/>
              <a:t>Очищение рынка от низкокачественного товара</a:t>
            </a:r>
          </a:p>
          <a:p>
            <a:pPr marL="447675" indent="-447675">
              <a:buClr>
                <a:srgbClr val="FF9900"/>
              </a:buClr>
              <a:buFont typeface="Wingdings" pitchFamily="2" charset="2"/>
              <a:buChar char="§"/>
            </a:pPr>
            <a:r>
              <a:rPr lang="ru-RU" sz="2400" dirty="0" smtClean="0"/>
              <a:t>Инновационные российские разработки</a:t>
            </a:r>
          </a:p>
          <a:p>
            <a:pPr marL="447675" indent="-447675">
              <a:buClr>
                <a:srgbClr val="FF9900"/>
              </a:buClr>
              <a:buFont typeface="Wingdings" pitchFamily="2" charset="2"/>
              <a:buChar char="§"/>
            </a:pPr>
            <a:r>
              <a:rPr lang="ru-RU" sz="2400" dirty="0" smtClean="0"/>
              <a:t>Рост контроля качества продукции</a:t>
            </a:r>
            <a:endParaRPr lang="ru-RU" sz="2400" dirty="0"/>
          </a:p>
        </p:txBody>
      </p:sp>
      <p:pic>
        <p:nvPicPr>
          <p:cNvPr id="16386" name="Picture 2" descr="Логотип АПС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552" y="4005064"/>
            <a:ext cx="3553394" cy="1238357"/>
          </a:xfrm>
          <a:prstGeom prst="rect">
            <a:avLst/>
          </a:prstGeom>
          <a:noFill/>
        </p:spPr>
      </p:pic>
      <p:pic>
        <p:nvPicPr>
          <p:cNvPr id="16388" name="Picture 4" descr="http://nlco.ru/tmp/img/6/rss/12/14068711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5008" y="3933056"/>
            <a:ext cx="3937770" cy="1238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65</Words>
  <Application>Microsoft Office PowerPoint</Application>
  <PresentationFormat>Лист A4 (210x297 мм)</PresentationFormat>
  <Paragraphs>23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БЛ ТРЕЙД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Воронкова</dc:creator>
  <cp:lastModifiedBy>Воронкова</cp:lastModifiedBy>
  <cp:revision>9</cp:revision>
  <dcterms:created xsi:type="dcterms:W3CDTF">2016-11-07T10:28:25Z</dcterms:created>
  <dcterms:modified xsi:type="dcterms:W3CDTF">2016-11-07T14:50:00Z</dcterms:modified>
</cp:coreProperties>
</file>