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8" r:id="rId2"/>
    <p:sldId id="407" r:id="rId3"/>
    <p:sldId id="408" r:id="rId4"/>
    <p:sldId id="409" r:id="rId5"/>
    <p:sldId id="417" r:id="rId6"/>
    <p:sldId id="403" r:id="rId7"/>
    <p:sldId id="404" r:id="rId8"/>
    <p:sldId id="393" r:id="rId9"/>
    <p:sldId id="422" r:id="rId10"/>
    <p:sldId id="420" r:id="rId11"/>
    <p:sldId id="443" r:id="rId12"/>
    <p:sldId id="444" r:id="rId13"/>
    <p:sldId id="445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9" r:id="rId25"/>
    <p:sldId id="460" r:id="rId26"/>
    <p:sldId id="461" r:id="rId27"/>
    <p:sldId id="462" r:id="rId28"/>
    <p:sldId id="447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il" initials="D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30" autoAdjust="0"/>
  </p:normalViewPr>
  <p:slideViewPr>
    <p:cSldViewPr>
      <p:cViewPr varScale="1">
        <p:scale>
          <a:sx n="64" d="100"/>
          <a:sy n="64" d="100"/>
        </p:scale>
        <p:origin x="137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35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856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621003359190053E-2"/>
          <c:y val="0"/>
          <c:w val="0.81900930795070692"/>
          <c:h val="1"/>
        </c:manualLayout>
      </c:layout>
      <c:pieChart>
        <c:varyColors val="1"/>
        <c:ser>
          <c:idx val="0"/>
          <c:order val="0"/>
          <c:tx>
            <c:strRef>
              <c:f>Кабель!$B$3</c:f>
              <c:strCache>
                <c:ptCount val="1"/>
                <c:pt idx="0">
                  <c:v>Кабельная промышленность</c:v>
                </c:pt>
              </c:strCache>
            </c:strRef>
          </c:tx>
          <c:spPr>
            <a:solidFill>
              <a:srgbClr val="B4DCFA">
                <a:lumMod val="75000"/>
              </a:srgbClr>
            </a:solidFill>
          </c:spPr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BD83-4600-A95B-4A23F42F9E76}"/>
              </c:ext>
            </c:extLst>
          </c:dPt>
          <c:dLbls>
            <c:dLbl>
              <c:idx val="0"/>
              <c:layout>
                <c:manualLayout>
                  <c:x val="-0.15831500509754057"/>
                  <c:y val="0.16750367735844915"/>
                </c:manualLayout>
              </c:layout>
              <c:tx>
                <c:rich>
                  <a:bodyPr/>
                  <a:lstStyle/>
                  <a:p>
                    <a:pPr>
                      <a:defRPr sz="990" baseline="0"/>
                    </a:pPr>
                    <a:r>
                      <a:rPr lang="ru-RU" sz="990" baseline="0" dirty="0"/>
                      <a:t>Контра</a:t>
                    </a:r>
                  </a:p>
                  <a:p>
                    <a:pPr>
                      <a:defRPr sz="990" baseline="0"/>
                    </a:pPr>
                    <a:r>
                      <a:rPr lang="ru-RU" sz="990" baseline="0" dirty="0"/>
                      <a:t>факт
21%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83-4600-A95B-4A23F42F9E7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83-4600-A95B-4A23F42F9E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Кабель!$B$18:$B$19</c:f>
              <c:strCache>
                <c:ptCount val="2"/>
                <c:pt idx="0">
                  <c:v>Контрафакт</c:v>
                </c:pt>
                <c:pt idx="1">
                  <c:v>Объем производства</c:v>
                </c:pt>
              </c:strCache>
            </c:strRef>
          </c:cat>
          <c:val>
            <c:numRef>
              <c:f>Кабель!$G$18:$G$19</c:f>
              <c:numCache>
                <c:formatCode>0.0</c:formatCode>
                <c:ptCount val="2"/>
                <c:pt idx="0" formatCode="General">
                  <c:v>43</c:v>
                </c:pt>
                <c:pt idx="1">
                  <c:v>161.44268000000002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83-4600-A95B-4A23F42F9E7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D83A8-FD05-4C6E-A9E7-F710CC62F989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4BBAD-312E-445A-843E-DC1B365A6266}">
      <dgm:prSet phldrT="[Текст]"/>
      <dgm:spPr/>
      <dgm:t>
        <a:bodyPr/>
        <a:lstStyle/>
        <a:p>
          <a:r>
            <a:rPr lang="ru-RU" b="1" dirty="0"/>
            <a:t>Совместное заявление об этике</a:t>
          </a:r>
        </a:p>
      </dgm:t>
    </dgm:pt>
    <dgm:pt modelId="{653CF139-4A3D-4E05-9155-3A5DD8BE6048}" type="parTrans" cxnId="{31E349C0-375F-4781-AC13-8B48562322E0}">
      <dgm:prSet/>
      <dgm:spPr/>
      <dgm:t>
        <a:bodyPr/>
        <a:lstStyle/>
        <a:p>
          <a:endParaRPr lang="ru-RU"/>
        </a:p>
      </dgm:t>
    </dgm:pt>
    <dgm:pt modelId="{B2CAFFF0-F167-4097-B4FC-8A39A2F937C2}" type="sibTrans" cxnId="{31E349C0-375F-4781-AC13-8B48562322E0}">
      <dgm:prSet/>
      <dgm:spPr/>
      <dgm:t>
        <a:bodyPr/>
        <a:lstStyle/>
        <a:p>
          <a:endParaRPr lang="ru-RU"/>
        </a:p>
      </dgm:t>
    </dgm:pt>
    <dgm:pt modelId="{B3F85D57-A743-44E6-9E55-EF4660CB7506}">
      <dgm:prSet phldrT="[Текст]" custT="1"/>
      <dgm:spPr/>
      <dgm:t>
        <a:bodyPr/>
        <a:lstStyle/>
        <a:p>
          <a:r>
            <a:rPr lang="ru-RU" sz="1600" b="1" dirty="0"/>
            <a:t>Повторяет положения законодательства</a:t>
          </a:r>
        </a:p>
      </dgm:t>
    </dgm:pt>
    <dgm:pt modelId="{34762A27-7192-4286-BA21-91D21F009C50}" type="parTrans" cxnId="{D65832EE-E350-475B-AF9F-F8C7827C97DA}">
      <dgm:prSet/>
      <dgm:spPr/>
      <dgm:t>
        <a:bodyPr/>
        <a:lstStyle/>
        <a:p>
          <a:endParaRPr lang="ru-RU"/>
        </a:p>
      </dgm:t>
    </dgm:pt>
    <dgm:pt modelId="{430A3128-A3DA-4FE7-A03D-CCBCB7605E28}" type="sibTrans" cxnId="{D65832EE-E350-475B-AF9F-F8C7827C97DA}">
      <dgm:prSet/>
      <dgm:spPr/>
      <dgm:t>
        <a:bodyPr/>
        <a:lstStyle/>
        <a:p>
          <a:endParaRPr lang="ru-RU"/>
        </a:p>
      </dgm:t>
    </dgm:pt>
    <dgm:pt modelId="{1DD26BBC-52F7-4D4E-B386-9AB24D8D9185}">
      <dgm:prSet phldrT="[Текст]"/>
      <dgm:spPr/>
      <dgm:t>
        <a:bodyPr/>
        <a:lstStyle/>
        <a:p>
          <a:r>
            <a:rPr lang="ru-RU" b="1" dirty="0"/>
            <a:t>Воздействие на </a:t>
          </a:r>
          <a:r>
            <a:rPr lang="ru-RU" b="1" dirty="0" err="1"/>
            <a:t>репутационные</a:t>
          </a:r>
          <a:r>
            <a:rPr lang="ru-RU" b="1" dirty="0"/>
            <a:t> риски </a:t>
          </a:r>
        </a:p>
      </dgm:t>
    </dgm:pt>
    <dgm:pt modelId="{7CA9A399-B14D-47EA-B361-6E788565D6E0}" type="parTrans" cxnId="{F08AE8B6-B4F0-475D-9BA0-400FC953B22B}">
      <dgm:prSet/>
      <dgm:spPr/>
      <dgm:t>
        <a:bodyPr/>
        <a:lstStyle/>
        <a:p>
          <a:endParaRPr lang="ru-RU"/>
        </a:p>
      </dgm:t>
    </dgm:pt>
    <dgm:pt modelId="{0E843149-2874-44C1-97B5-0A6D8ABB5DCA}" type="sibTrans" cxnId="{F08AE8B6-B4F0-475D-9BA0-400FC953B22B}">
      <dgm:prSet/>
      <dgm:spPr/>
      <dgm:t>
        <a:bodyPr/>
        <a:lstStyle/>
        <a:p>
          <a:endParaRPr lang="ru-RU"/>
        </a:p>
      </dgm:t>
    </dgm:pt>
    <dgm:pt modelId="{6ACFD2A0-3486-4917-ADEB-27E47EF617BE}">
      <dgm:prSet phldrT="[Текст]" custT="1"/>
      <dgm:spPr/>
      <dgm:t>
        <a:bodyPr/>
        <a:lstStyle/>
        <a:p>
          <a:r>
            <a:rPr lang="ru-RU" sz="1600" b="1" dirty="0"/>
            <a:t>Декларативный характер, добровольно</a:t>
          </a:r>
        </a:p>
      </dgm:t>
    </dgm:pt>
    <dgm:pt modelId="{7B8D5ADA-2BE6-45BD-92E9-AB131C419510}" type="parTrans" cxnId="{D3407A32-5611-4AA5-981F-D78C4BBE596A}">
      <dgm:prSet/>
      <dgm:spPr/>
      <dgm:t>
        <a:bodyPr/>
        <a:lstStyle/>
        <a:p>
          <a:endParaRPr lang="ru-RU"/>
        </a:p>
      </dgm:t>
    </dgm:pt>
    <dgm:pt modelId="{4DB1A501-9913-4316-BBC6-154E36207920}" type="sibTrans" cxnId="{D3407A32-5611-4AA5-981F-D78C4BBE596A}">
      <dgm:prSet/>
      <dgm:spPr/>
      <dgm:t>
        <a:bodyPr/>
        <a:lstStyle/>
        <a:p>
          <a:endParaRPr lang="ru-RU"/>
        </a:p>
      </dgm:t>
    </dgm:pt>
    <dgm:pt modelId="{1D83EA4E-4F7B-4254-B6C5-13EE39494261}">
      <dgm:prSet phldrT="[Текст]" custScaleX="264426" custRadScaleRad="136175" custRadScaleInc="-71893"/>
      <dgm:spPr/>
      <dgm:t>
        <a:bodyPr/>
        <a:lstStyle/>
        <a:p>
          <a:endParaRPr lang="ru-RU" dirty="0"/>
        </a:p>
      </dgm:t>
    </dgm:pt>
    <dgm:pt modelId="{AB8AA087-8A69-4E47-92FC-3EE6C763758A}" type="parTrans" cxnId="{9DFAF107-E476-4BF1-83B9-9E3559617B37}">
      <dgm:prSet/>
      <dgm:spPr/>
      <dgm:t>
        <a:bodyPr/>
        <a:lstStyle/>
        <a:p>
          <a:endParaRPr lang="ru-RU"/>
        </a:p>
      </dgm:t>
    </dgm:pt>
    <dgm:pt modelId="{14A9A352-1336-458E-AC51-3EAFA5C51E21}" type="sibTrans" cxnId="{9DFAF107-E476-4BF1-83B9-9E3559617B37}">
      <dgm:prSet/>
      <dgm:spPr/>
      <dgm:t>
        <a:bodyPr/>
        <a:lstStyle/>
        <a:p>
          <a:endParaRPr lang="ru-RU"/>
        </a:p>
      </dgm:t>
    </dgm:pt>
    <dgm:pt modelId="{1D98C424-00FF-4F49-8C9F-E12C341F0742}">
      <dgm:prSet phldrT="[Текст]" custScaleX="264426" custRadScaleRad="136175" custRadScaleInc="-71893"/>
      <dgm:spPr/>
      <dgm:t>
        <a:bodyPr/>
        <a:lstStyle/>
        <a:p>
          <a:endParaRPr lang="ru-RU" dirty="0"/>
        </a:p>
      </dgm:t>
    </dgm:pt>
    <dgm:pt modelId="{47BAE8F0-E319-42F3-88B5-3C25C099EFD1}" type="parTrans" cxnId="{E1764801-143B-44D7-AD20-D94E97B0B722}">
      <dgm:prSet/>
      <dgm:spPr/>
      <dgm:t>
        <a:bodyPr/>
        <a:lstStyle/>
        <a:p>
          <a:endParaRPr lang="ru-RU"/>
        </a:p>
      </dgm:t>
    </dgm:pt>
    <dgm:pt modelId="{8366C60E-51BD-46D3-9B79-4FCE9D7049AA}" type="sibTrans" cxnId="{E1764801-143B-44D7-AD20-D94E97B0B722}">
      <dgm:prSet/>
      <dgm:spPr/>
      <dgm:t>
        <a:bodyPr/>
        <a:lstStyle/>
        <a:p>
          <a:endParaRPr lang="ru-RU"/>
        </a:p>
      </dgm:t>
    </dgm:pt>
    <dgm:pt modelId="{1D491495-02A9-47BA-8DB1-A59671F5C43C}">
      <dgm:prSet phldrT="[Текст]" custScaleX="264426" custRadScaleRad="136175" custRadScaleInc="-71893"/>
      <dgm:spPr/>
      <dgm:t>
        <a:bodyPr/>
        <a:lstStyle/>
        <a:p>
          <a:endParaRPr lang="ru-RU"/>
        </a:p>
      </dgm:t>
    </dgm:pt>
    <dgm:pt modelId="{A9FFC27F-E15B-4E5A-97E0-39D83BA54458}" type="parTrans" cxnId="{4E1E2E35-4CDB-4BF7-8A72-61C57DA586C6}">
      <dgm:prSet/>
      <dgm:spPr/>
      <dgm:t>
        <a:bodyPr/>
        <a:lstStyle/>
        <a:p>
          <a:endParaRPr lang="ru-RU"/>
        </a:p>
      </dgm:t>
    </dgm:pt>
    <dgm:pt modelId="{C53BE5AB-6FAD-4F0F-A956-DFE8878B55AB}" type="sibTrans" cxnId="{4E1E2E35-4CDB-4BF7-8A72-61C57DA586C6}">
      <dgm:prSet/>
      <dgm:spPr/>
      <dgm:t>
        <a:bodyPr/>
        <a:lstStyle/>
        <a:p>
          <a:endParaRPr lang="ru-RU"/>
        </a:p>
      </dgm:t>
    </dgm:pt>
    <dgm:pt modelId="{104AC5B1-5A32-41B7-94BC-E595B6706739}">
      <dgm:prSet phldrT="[Текст]" custScaleX="264426" custRadScaleRad="121264" custRadScaleInc="74643"/>
      <dgm:spPr/>
      <dgm:t>
        <a:bodyPr/>
        <a:lstStyle/>
        <a:p>
          <a:endParaRPr lang="ru-RU"/>
        </a:p>
      </dgm:t>
    </dgm:pt>
    <dgm:pt modelId="{417085AA-CDC2-41E5-9391-FFF0C1E6CAA5}" type="parTrans" cxnId="{98764258-29A4-4425-8EA3-261FB353C296}">
      <dgm:prSet/>
      <dgm:spPr/>
      <dgm:t>
        <a:bodyPr/>
        <a:lstStyle/>
        <a:p>
          <a:endParaRPr lang="ru-RU"/>
        </a:p>
      </dgm:t>
    </dgm:pt>
    <dgm:pt modelId="{7404FBC8-DC60-4DFA-A17E-218895DCC4A5}" type="sibTrans" cxnId="{98764258-29A4-4425-8EA3-261FB353C296}">
      <dgm:prSet/>
      <dgm:spPr/>
      <dgm:t>
        <a:bodyPr/>
        <a:lstStyle/>
        <a:p>
          <a:endParaRPr lang="ru-RU"/>
        </a:p>
      </dgm:t>
    </dgm:pt>
    <dgm:pt modelId="{20E5FA97-C289-4CD2-A92A-96387688D95B}">
      <dgm:prSet phldrT="[Текст]" custScaleX="264426" custRadScaleRad="121264" custRadScaleInc="74643"/>
      <dgm:spPr/>
      <dgm:t>
        <a:bodyPr/>
        <a:lstStyle/>
        <a:p>
          <a:endParaRPr lang="ru-RU"/>
        </a:p>
      </dgm:t>
    </dgm:pt>
    <dgm:pt modelId="{7FA37017-B9C4-4096-9D12-28AC758099BA}" type="parTrans" cxnId="{F84314A4-969B-4A5A-BAF9-EE3C3B4BF5EC}">
      <dgm:prSet/>
      <dgm:spPr/>
      <dgm:t>
        <a:bodyPr/>
        <a:lstStyle/>
        <a:p>
          <a:endParaRPr lang="ru-RU"/>
        </a:p>
      </dgm:t>
    </dgm:pt>
    <dgm:pt modelId="{2FC4597A-6DB1-4D9A-BB99-7D5044D0CE0E}" type="sibTrans" cxnId="{F84314A4-969B-4A5A-BAF9-EE3C3B4BF5EC}">
      <dgm:prSet/>
      <dgm:spPr/>
      <dgm:t>
        <a:bodyPr/>
        <a:lstStyle/>
        <a:p>
          <a:endParaRPr lang="ru-RU"/>
        </a:p>
      </dgm:t>
    </dgm:pt>
    <dgm:pt modelId="{2E33BFF7-5EE7-48B8-885B-4AC6E4EEA1F5}">
      <dgm:prSet phldrT="[Текст]" custScaleX="264426" custRadScaleRad="121264" custRadScaleInc="74643"/>
      <dgm:spPr/>
      <dgm:t>
        <a:bodyPr/>
        <a:lstStyle/>
        <a:p>
          <a:endParaRPr lang="ru-RU"/>
        </a:p>
      </dgm:t>
    </dgm:pt>
    <dgm:pt modelId="{09A66A80-F614-4C54-AE85-F17A350ED2DB}" type="parTrans" cxnId="{FD693B4E-CE32-4B51-8AD1-1AC857069531}">
      <dgm:prSet/>
      <dgm:spPr/>
      <dgm:t>
        <a:bodyPr/>
        <a:lstStyle/>
        <a:p>
          <a:endParaRPr lang="ru-RU"/>
        </a:p>
      </dgm:t>
    </dgm:pt>
    <dgm:pt modelId="{170356E2-9A94-481F-9D94-2562E005AF74}" type="sibTrans" cxnId="{FD693B4E-CE32-4B51-8AD1-1AC857069531}">
      <dgm:prSet/>
      <dgm:spPr/>
      <dgm:t>
        <a:bodyPr/>
        <a:lstStyle/>
        <a:p>
          <a:endParaRPr lang="ru-RU"/>
        </a:p>
      </dgm:t>
    </dgm:pt>
    <dgm:pt modelId="{1FF09397-1565-42BC-B261-0E458E9F2BE9}" type="pres">
      <dgm:prSet presAssocID="{3B3D83A8-FD05-4C6E-A9E7-F710CC62F9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BB6090D-CB80-4F76-A916-E4B0CE1D6826}" type="pres">
      <dgm:prSet presAssocID="{2A24BBAD-312E-445A-843E-DC1B365A6266}" presName="singleCycle" presStyleCnt="0"/>
      <dgm:spPr/>
    </dgm:pt>
    <dgm:pt modelId="{A56997B4-4FE3-45AF-B011-E98B113A1C63}" type="pres">
      <dgm:prSet presAssocID="{2A24BBAD-312E-445A-843E-DC1B365A6266}" presName="singleCenter" presStyleLbl="node1" presStyleIdx="0" presStyleCnt="4" custScaleX="197835" custScaleY="53560" custLinFactNeighborX="834" custLinFactNeighborY="-51243">
        <dgm:presLayoutVars>
          <dgm:chMax val="7"/>
          <dgm:chPref val="7"/>
        </dgm:presLayoutVars>
      </dgm:prSet>
      <dgm:spPr/>
    </dgm:pt>
    <dgm:pt modelId="{22067C7C-B646-4DCB-B673-1F82DBF071B2}" type="pres">
      <dgm:prSet presAssocID="{34762A27-7192-4286-BA21-91D21F009C50}" presName="Name56" presStyleLbl="parChTrans1D2" presStyleIdx="0" presStyleCnt="3"/>
      <dgm:spPr/>
    </dgm:pt>
    <dgm:pt modelId="{AC4B64A6-6902-4E90-97C8-F1556A6689E7}" type="pres">
      <dgm:prSet presAssocID="{B3F85D57-A743-44E6-9E55-EF4660CB7506}" presName="text0" presStyleLbl="node1" presStyleIdx="1" presStyleCnt="4" custScaleX="264426" custRadScaleRad="33749" custRadScaleInc="4874">
        <dgm:presLayoutVars>
          <dgm:bulletEnabled val="1"/>
        </dgm:presLayoutVars>
      </dgm:prSet>
      <dgm:spPr/>
    </dgm:pt>
    <dgm:pt modelId="{FD20D1E0-A265-4791-BAE5-016E3C21A8C8}" type="pres">
      <dgm:prSet presAssocID="{7CA9A399-B14D-47EA-B361-6E788565D6E0}" presName="Name56" presStyleLbl="parChTrans1D2" presStyleIdx="1" presStyleCnt="3"/>
      <dgm:spPr/>
    </dgm:pt>
    <dgm:pt modelId="{684AB0B2-83EA-4A7A-8864-F0C1E57D6401}" type="pres">
      <dgm:prSet presAssocID="{1DD26BBC-52F7-4D4E-B386-9AB24D8D9185}" presName="text0" presStyleLbl="node1" presStyleIdx="2" presStyleCnt="4" custScaleX="264426" custRadScaleRad="129313" custRadScaleInc="-85731">
        <dgm:presLayoutVars>
          <dgm:bulletEnabled val="1"/>
        </dgm:presLayoutVars>
      </dgm:prSet>
      <dgm:spPr/>
    </dgm:pt>
    <dgm:pt modelId="{73C548BE-BB3C-48D0-AF94-1D1127A13A86}" type="pres">
      <dgm:prSet presAssocID="{7B8D5ADA-2BE6-45BD-92E9-AB131C419510}" presName="Name56" presStyleLbl="parChTrans1D2" presStyleIdx="2" presStyleCnt="3"/>
      <dgm:spPr/>
    </dgm:pt>
    <dgm:pt modelId="{1CBED750-E081-47B4-BA38-1B367AD67AB7}" type="pres">
      <dgm:prSet presAssocID="{6ACFD2A0-3486-4917-ADEB-27E47EF617BE}" presName="text0" presStyleLbl="node1" presStyleIdx="3" presStyleCnt="4" custScaleX="264426" custRadScaleRad="128063" custRadScaleInc="83393">
        <dgm:presLayoutVars>
          <dgm:bulletEnabled val="1"/>
        </dgm:presLayoutVars>
      </dgm:prSet>
      <dgm:spPr/>
    </dgm:pt>
  </dgm:ptLst>
  <dgm:cxnLst>
    <dgm:cxn modelId="{98764258-29A4-4425-8EA3-261FB353C296}" srcId="{3B3D83A8-FD05-4C6E-A9E7-F710CC62F989}" destId="{104AC5B1-5A32-41B7-94BC-E595B6706739}" srcOrd="4" destOrd="0" parTransId="{417085AA-CDC2-41E5-9391-FFF0C1E6CAA5}" sibTransId="{7404FBC8-DC60-4DFA-A17E-218895DCC4A5}"/>
    <dgm:cxn modelId="{7B7CD5C0-047C-482C-926D-5BEDFFB36B7F}" type="presOf" srcId="{3B3D83A8-FD05-4C6E-A9E7-F710CC62F989}" destId="{1FF09397-1565-42BC-B261-0E458E9F2BE9}" srcOrd="0" destOrd="0" presId="urn:microsoft.com/office/officeart/2008/layout/RadialCluster"/>
    <dgm:cxn modelId="{31E349C0-375F-4781-AC13-8B48562322E0}" srcId="{3B3D83A8-FD05-4C6E-A9E7-F710CC62F989}" destId="{2A24BBAD-312E-445A-843E-DC1B365A6266}" srcOrd="0" destOrd="0" parTransId="{653CF139-4A3D-4E05-9155-3A5DD8BE6048}" sibTransId="{B2CAFFF0-F167-4097-B4FC-8A39A2F937C2}"/>
    <dgm:cxn modelId="{E8697BF8-A716-4869-8884-A56BAB3FE87A}" type="presOf" srcId="{1DD26BBC-52F7-4D4E-B386-9AB24D8D9185}" destId="{684AB0B2-83EA-4A7A-8864-F0C1E57D6401}" srcOrd="0" destOrd="0" presId="urn:microsoft.com/office/officeart/2008/layout/RadialCluster"/>
    <dgm:cxn modelId="{974781BB-9181-4B69-864E-BE415BE9FB86}" type="presOf" srcId="{6ACFD2A0-3486-4917-ADEB-27E47EF617BE}" destId="{1CBED750-E081-47B4-BA38-1B367AD67AB7}" srcOrd="0" destOrd="0" presId="urn:microsoft.com/office/officeart/2008/layout/RadialCluster"/>
    <dgm:cxn modelId="{4E1E2E35-4CDB-4BF7-8A72-61C57DA586C6}" srcId="{3B3D83A8-FD05-4C6E-A9E7-F710CC62F989}" destId="{1D491495-02A9-47BA-8DB1-A59671F5C43C}" srcOrd="3" destOrd="0" parTransId="{A9FFC27F-E15B-4E5A-97E0-39D83BA54458}" sibTransId="{C53BE5AB-6FAD-4F0F-A956-DFE8878B55AB}"/>
    <dgm:cxn modelId="{86B84DDF-7B47-4E3A-894C-88BEF1B2C625}" type="presOf" srcId="{7B8D5ADA-2BE6-45BD-92E9-AB131C419510}" destId="{73C548BE-BB3C-48D0-AF94-1D1127A13A86}" srcOrd="0" destOrd="0" presId="urn:microsoft.com/office/officeart/2008/layout/RadialCluster"/>
    <dgm:cxn modelId="{60A1BDFA-EA0C-4785-A589-BDFC24F996C4}" type="presOf" srcId="{7CA9A399-B14D-47EA-B361-6E788565D6E0}" destId="{FD20D1E0-A265-4791-BAE5-016E3C21A8C8}" srcOrd="0" destOrd="0" presId="urn:microsoft.com/office/officeart/2008/layout/RadialCluster"/>
    <dgm:cxn modelId="{E1764801-143B-44D7-AD20-D94E97B0B722}" srcId="{3B3D83A8-FD05-4C6E-A9E7-F710CC62F989}" destId="{1D98C424-00FF-4F49-8C9F-E12C341F0742}" srcOrd="2" destOrd="0" parTransId="{47BAE8F0-E319-42F3-88B5-3C25C099EFD1}" sibTransId="{8366C60E-51BD-46D3-9B79-4FCE9D7049AA}"/>
    <dgm:cxn modelId="{C473AAEC-AF60-4A25-9A3B-53AA1BCE3CA4}" type="presOf" srcId="{34762A27-7192-4286-BA21-91D21F009C50}" destId="{22067C7C-B646-4DCB-B673-1F82DBF071B2}" srcOrd="0" destOrd="0" presId="urn:microsoft.com/office/officeart/2008/layout/RadialCluster"/>
    <dgm:cxn modelId="{77B00C1E-899E-4838-AB60-388A42418F39}" type="presOf" srcId="{B3F85D57-A743-44E6-9E55-EF4660CB7506}" destId="{AC4B64A6-6902-4E90-97C8-F1556A6689E7}" srcOrd="0" destOrd="0" presId="urn:microsoft.com/office/officeart/2008/layout/RadialCluster"/>
    <dgm:cxn modelId="{D3407A32-5611-4AA5-981F-D78C4BBE596A}" srcId="{2A24BBAD-312E-445A-843E-DC1B365A6266}" destId="{6ACFD2A0-3486-4917-ADEB-27E47EF617BE}" srcOrd="2" destOrd="0" parTransId="{7B8D5ADA-2BE6-45BD-92E9-AB131C419510}" sibTransId="{4DB1A501-9913-4316-BBC6-154E36207920}"/>
    <dgm:cxn modelId="{9DFAF107-E476-4BF1-83B9-9E3559617B37}" srcId="{3B3D83A8-FD05-4C6E-A9E7-F710CC62F989}" destId="{1D83EA4E-4F7B-4254-B6C5-13EE39494261}" srcOrd="1" destOrd="0" parTransId="{AB8AA087-8A69-4E47-92FC-3EE6C763758A}" sibTransId="{14A9A352-1336-458E-AC51-3EAFA5C51E21}"/>
    <dgm:cxn modelId="{F08AE8B6-B4F0-475D-9BA0-400FC953B22B}" srcId="{2A24BBAD-312E-445A-843E-DC1B365A6266}" destId="{1DD26BBC-52F7-4D4E-B386-9AB24D8D9185}" srcOrd="1" destOrd="0" parTransId="{7CA9A399-B14D-47EA-B361-6E788565D6E0}" sibTransId="{0E843149-2874-44C1-97B5-0A6D8ABB5DCA}"/>
    <dgm:cxn modelId="{B34D944E-1795-4AAC-91EA-193ABBFBE82A}" type="presOf" srcId="{2A24BBAD-312E-445A-843E-DC1B365A6266}" destId="{A56997B4-4FE3-45AF-B011-E98B113A1C63}" srcOrd="0" destOrd="0" presId="urn:microsoft.com/office/officeart/2008/layout/RadialCluster"/>
    <dgm:cxn modelId="{F84314A4-969B-4A5A-BAF9-EE3C3B4BF5EC}" srcId="{3B3D83A8-FD05-4C6E-A9E7-F710CC62F989}" destId="{20E5FA97-C289-4CD2-A92A-96387688D95B}" srcOrd="5" destOrd="0" parTransId="{7FA37017-B9C4-4096-9D12-28AC758099BA}" sibTransId="{2FC4597A-6DB1-4D9A-BB99-7D5044D0CE0E}"/>
    <dgm:cxn modelId="{D65832EE-E350-475B-AF9F-F8C7827C97DA}" srcId="{2A24BBAD-312E-445A-843E-DC1B365A6266}" destId="{B3F85D57-A743-44E6-9E55-EF4660CB7506}" srcOrd="0" destOrd="0" parTransId="{34762A27-7192-4286-BA21-91D21F009C50}" sibTransId="{430A3128-A3DA-4FE7-A03D-CCBCB7605E28}"/>
    <dgm:cxn modelId="{FD693B4E-CE32-4B51-8AD1-1AC857069531}" srcId="{3B3D83A8-FD05-4C6E-A9E7-F710CC62F989}" destId="{2E33BFF7-5EE7-48B8-885B-4AC6E4EEA1F5}" srcOrd="6" destOrd="0" parTransId="{09A66A80-F614-4C54-AE85-F17A350ED2DB}" sibTransId="{170356E2-9A94-481F-9D94-2562E005AF74}"/>
    <dgm:cxn modelId="{558A9D27-C150-4E60-933E-10B6FEF4B35B}" type="presParOf" srcId="{1FF09397-1565-42BC-B261-0E458E9F2BE9}" destId="{4BB6090D-CB80-4F76-A916-E4B0CE1D6826}" srcOrd="0" destOrd="0" presId="urn:microsoft.com/office/officeart/2008/layout/RadialCluster"/>
    <dgm:cxn modelId="{A314E37F-EAF2-4DBE-ADBC-E6BD2F7D3121}" type="presParOf" srcId="{4BB6090D-CB80-4F76-A916-E4B0CE1D6826}" destId="{A56997B4-4FE3-45AF-B011-E98B113A1C63}" srcOrd="0" destOrd="0" presId="urn:microsoft.com/office/officeart/2008/layout/RadialCluster"/>
    <dgm:cxn modelId="{6438F329-4546-42B7-A4EC-3872C9CD7B47}" type="presParOf" srcId="{4BB6090D-CB80-4F76-A916-E4B0CE1D6826}" destId="{22067C7C-B646-4DCB-B673-1F82DBF071B2}" srcOrd="1" destOrd="0" presId="urn:microsoft.com/office/officeart/2008/layout/RadialCluster"/>
    <dgm:cxn modelId="{70AE2CBF-D68B-4783-A24C-665F46FA81C2}" type="presParOf" srcId="{4BB6090D-CB80-4F76-A916-E4B0CE1D6826}" destId="{AC4B64A6-6902-4E90-97C8-F1556A6689E7}" srcOrd="2" destOrd="0" presId="urn:microsoft.com/office/officeart/2008/layout/RadialCluster"/>
    <dgm:cxn modelId="{25E06C96-91EB-4337-B86B-7EF285897BDA}" type="presParOf" srcId="{4BB6090D-CB80-4F76-A916-E4B0CE1D6826}" destId="{FD20D1E0-A265-4791-BAE5-016E3C21A8C8}" srcOrd="3" destOrd="0" presId="urn:microsoft.com/office/officeart/2008/layout/RadialCluster"/>
    <dgm:cxn modelId="{316D5AD0-27DF-476C-940F-56BB7EE7B7BB}" type="presParOf" srcId="{4BB6090D-CB80-4F76-A916-E4B0CE1D6826}" destId="{684AB0B2-83EA-4A7A-8864-F0C1E57D6401}" srcOrd="4" destOrd="0" presId="urn:microsoft.com/office/officeart/2008/layout/RadialCluster"/>
    <dgm:cxn modelId="{672A3E99-DF40-4993-9988-83D2D8F5AAE2}" type="presParOf" srcId="{4BB6090D-CB80-4F76-A916-E4B0CE1D6826}" destId="{73C548BE-BB3C-48D0-AF94-1D1127A13A86}" srcOrd="5" destOrd="0" presId="urn:microsoft.com/office/officeart/2008/layout/RadialCluster"/>
    <dgm:cxn modelId="{B6380574-B049-4C2D-B8FA-F728868E15B2}" type="presParOf" srcId="{4BB6090D-CB80-4F76-A916-E4B0CE1D6826}" destId="{1CBED750-E081-47B4-BA38-1B367AD67AB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8C2244-6E76-437F-8C00-ABDD33B11296}" type="doc">
      <dgm:prSet loTypeId="urn:microsoft.com/office/officeart/2005/8/layout/hProcess10" loCatId="pictur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764CE8C-CE26-447C-B8DA-FE2A4B38C5E4}">
      <dgm:prSet phldrT="[Текст]" custT="1"/>
      <dgm:spPr/>
      <dgm:t>
        <a:bodyPr/>
        <a:lstStyle/>
        <a:p>
          <a:r>
            <a:rPr lang="ru-RU" sz="1600" b="1" dirty="0"/>
            <a:t>Договор по организации деятельности по противодействию незаконному обороту</a:t>
          </a:r>
        </a:p>
      </dgm:t>
    </dgm:pt>
    <dgm:pt modelId="{EB0A2434-661D-45C6-85C1-7444ABADC890}" type="parTrans" cxnId="{59D32564-27A1-459F-A366-F0843DD5499F}">
      <dgm:prSet/>
      <dgm:spPr/>
      <dgm:t>
        <a:bodyPr/>
        <a:lstStyle/>
        <a:p>
          <a:endParaRPr lang="ru-RU"/>
        </a:p>
      </dgm:t>
    </dgm:pt>
    <dgm:pt modelId="{091218EE-1F16-4B54-A76D-EBD8C8227B0C}" type="sibTrans" cxnId="{59D32564-27A1-459F-A366-F0843DD5499F}">
      <dgm:prSet/>
      <dgm:spPr/>
      <dgm:t>
        <a:bodyPr/>
        <a:lstStyle/>
        <a:p>
          <a:endParaRPr lang="ru-RU" dirty="0"/>
        </a:p>
      </dgm:t>
    </dgm:pt>
    <dgm:pt modelId="{E9B1B036-8995-49B3-8B5C-33430B450E92}">
      <dgm:prSet phldrT="[Текст]" custT="1"/>
      <dgm:spPr/>
      <dgm:t>
        <a:bodyPr/>
        <a:lstStyle/>
        <a:p>
          <a:r>
            <a:rPr lang="ru-RU" sz="1600" b="1" dirty="0"/>
            <a:t>Справочная </a:t>
          </a:r>
          <a:r>
            <a:rPr lang="ru-RU" sz="1600" b="1" dirty="0" err="1"/>
            <a:t>инфор-мация</a:t>
          </a:r>
          <a:r>
            <a:rPr lang="ru-RU" sz="1600" b="1" dirty="0"/>
            <a:t>,(определения и разъяснения).</a:t>
          </a:r>
        </a:p>
        <a:p>
          <a:r>
            <a:rPr lang="ru-RU" sz="1600" b="1" dirty="0"/>
            <a:t>Работа с потребителями</a:t>
          </a:r>
        </a:p>
        <a:p>
          <a:r>
            <a:rPr lang="ru-RU" sz="1600" b="1" dirty="0"/>
            <a:t>.</a:t>
          </a:r>
        </a:p>
      </dgm:t>
    </dgm:pt>
    <dgm:pt modelId="{086CDA68-0672-4B33-82E4-2DFA9EB54AD4}" type="parTrans" cxnId="{E301E76E-26B6-4EDA-9FBB-28CA018AFED9}">
      <dgm:prSet/>
      <dgm:spPr/>
      <dgm:t>
        <a:bodyPr/>
        <a:lstStyle/>
        <a:p>
          <a:endParaRPr lang="ru-RU"/>
        </a:p>
      </dgm:t>
    </dgm:pt>
    <dgm:pt modelId="{68CA082C-E067-4545-A405-2048AAC2CECF}" type="sibTrans" cxnId="{E301E76E-26B6-4EDA-9FBB-28CA018AFED9}">
      <dgm:prSet/>
      <dgm:spPr/>
      <dgm:t>
        <a:bodyPr/>
        <a:lstStyle/>
        <a:p>
          <a:endParaRPr lang="ru-RU"/>
        </a:p>
      </dgm:t>
    </dgm:pt>
    <dgm:pt modelId="{B037334F-C673-49AC-A548-72D8FD039FA9}">
      <dgm:prSet phldrT="[Текст]" custT="1"/>
      <dgm:spPr/>
      <dgm:t>
        <a:bodyPr/>
        <a:lstStyle/>
        <a:p>
          <a:r>
            <a:rPr lang="ru-RU" sz="1600" b="1" dirty="0"/>
            <a:t>Список доверенных аккредитованных испытательных центров</a:t>
          </a:r>
        </a:p>
      </dgm:t>
    </dgm:pt>
    <dgm:pt modelId="{7AD6E181-187B-4AD6-9E45-AE953CA768BC}" type="parTrans" cxnId="{A76933B6-8039-4750-AF46-532024C8E37A}">
      <dgm:prSet/>
      <dgm:spPr/>
      <dgm:t>
        <a:bodyPr/>
        <a:lstStyle/>
        <a:p>
          <a:endParaRPr lang="ru-RU"/>
        </a:p>
      </dgm:t>
    </dgm:pt>
    <dgm:pt modelId="{FD91C64B-4EA9-4FAF-BCD8-BF73582F7102}" type="sibTrans" cxnId="{A76933B6-8039-4750-AF46-532024C8E37A}">
      <dgm:prSet/>
      <dgm:spPr/>
      <dgm:t>
        <a:bodyPr/>
        <a:lstStyle/>
        <a:p>
          <a:endParaRPr lang="ru-RU"/>
        </a:p>
      </dgm:t>
    </dgm:pt>
    <dgm:pt modelId="{83D38E59-15CF-43C5-851B-3BABAC4301D4}">
      <dgm:prSet phldrT="[Текст]" custT="1"/>
      <dgm:spPr/>
      <dgm:t>
        <a:bodyPr/>
        <a:lstStyle/>
        <a:p>
          <a:r>
            <a:rPr lang="ru-RU" sz="1600" b="1" dirty="0"/>
            <a:t>Освещение в независимых СМИ.</a:t>
          </a:r>
        </a:p>
        <a:p>
          <a:r>
            <a:rPr lang="ru-RU" sz="1600" b="1" dirty="0"/>
            <a:t>Публикация результатов проверок</a:t>
          </a:r>
        </a:p>
      </dgm:t>
    </dgm:pt>
    <dgm:pt modelId="{49B7C8EB-C4B4-4378-8034-E143AC197094}" type="parTrans" cxnId="{BB1C25CC-8C5F-4B55-8A34-F7017899C65A}">
      <dgm:prSet/>
      <dgm:spPr/>
      <dgm:t>
        <a:bodyPr/>
        <a:lstStyle/>
        <a:p>
          <a:endParaRPr lang="ru-RU"/>
        </a:p>
      </dgm:t>
    </dgm:pt>
    <dgm:pt modelId="{4CB94A12-6D8F-4D81-A6DC-8C858E58CDFD}" type="sibTrans" cxnId="{BB1C25CC-8C5F-4B55-8A34-F7017899C65A}">
      <dgm:prSet/>
      <dgm:spPr/>
      <dgm:t>
        <a:bodyPr/>
        <a:lstStyle/>
        <a:p>
          <a:endParaRPr lang="ru-RU"/>
        </a:p>
      </dgm:t>
    </dgm:pt>
    <dgm:pt modelId="{3FD061E1-0625-446F-B105-542105A122AC}" type="pres">
      <dgm:prSet presAssocID="{908C2244-6E76-437F-8C00-ABDD33B11296}" presName="Name0" presStyleCnt="0">
        <dgm:presLayoutVars>
          <dgm:dir/>
          <dgm:resizeHandles val="exact"/>
        </dgm:presLayoutVars>
      </dgm:prSet>
      <dgm:spPr/>
    </dgm:pt>
    <dgm:pt modelId="{098089A8-F209-47E1-BF3E-B065D50844B1}" type="pres">
      <dgm:prSet presAssocID="{E764CE8C-CE26-447C-B8DA-FE2A4B38C5E4}" presName="composite" presStyleCnt="0"/>
      <dgm:spPr/>
    </dgm:pt>
    <dgm:pt modelId="{2B1D0ED9-A95B-4B44-A38A-B338533D90E4}" type="pres">
      <dgm:prSet presAssocID="{E764CE8C-CE26-447C-B8DA-FE2A4B38C5E4}" presName="imagSh" presStyleLbl="bgImgPlace1" presStyleIdx="0" presStyleCnt="4" custScaleX="133978" custScaleY="118873" custLinFactNeighborX="1553" custLinFactNeighborY="-31701"/>
      <dgm:spPr/>
    </dgm:pt>
    <dgm:pt modelId="{A45B572D-F3FC-4A20-9910-99D68394A52B}" type="pres">
      <dgm:prSet presAssocID="{E764CE8C-CE26-447C-B8DA-FE2A4B38C5E4}" presName="txNode" presStyleLbl="node1" presStyleIdx="0" presStyleCnt="4" custScaleX="227505" custScaleY="153099" custLinFactNeighborX="-9181" custLinFactNeighborY="10967">
        <dgm:presLayoutVars>
          <dgm:bulletEnabled val="1"/>
        </dgm:presLayoutVars>
      </dgm:prSet>
      <dgm:spPr/>
    </dgm:pt>
    <dgm:pt modelId="{BD7C8C80-B842-45F7-9C9A-3F6ABE1E13A1}" type="pres">
      <dgm:prSet presAssocID="{091218EE-1F16-4B54-A76D-EBD8C8227B0C}" presName="sibTrans" presStyleLbl="sibTrans2D1" presStyleIdx="0" presStyleCnt="3" custAng="94649" custLinFactNeighborX="2088" custLinFactNeighborY="61764"/>
      <dgm:spPr>
        <a:prstGeom prst="rightArrow">
          <a:avLst/>
        </a:prstGeom>
      </dgm:spPr>
    </dgm:pt>
    <dgm:pt modelId="{693A0235-FD3E-4EFD-89E5-1E6FF4F6622B}" type="pres">
      <dgm:prSet presAssocID="{091218EE-1F16-4B54-A76D-EBD8C8227B0C}" presName="connTx" presStyleLbl="sibTrans2D1" presStyleIdx="0" presStyleCnt="3"/>
      <dgm:spPr/>
    </dgm:pt>
    <dgm:pt modelId="{1B3B6524-D41E-4F7C-9007-DABFA512481E}" type="pres">
      <dgm:prSet presAssocID="{E9B1B036-8995-49B3-8B5C-33430B450E92}" presName="composite" presStyleCnt="0"/>
      <dgm:spPr/>
    </dgm:pt>
    <dgm:pt modelId="{0E22190F-6D2C-49A2-9B59-E4C0C1BE00EF}" type="pres">
      <dgm:prSet presAssocID="{E9B1B036-8995-49B3-8B5C-33430B450E92}" presName="imagSh" presStyleLbl="bgImgPlace1" presStyleIdx="1" presStyleCnt="4" custScaleX="123907" custScaleY="114620" custLinFactNeighborX="-7364" custLinFactNeighborY="-40450"/>
      <dgm:spPr/>
    </dgm:pt>
    <dgm:pt modelId="{AD95F7B0-E766-4224-A0F9-EA539EC05EDA}" type="pres">
      <dgm:prSet presAssocID="{E9B1B036-8995-49B3-8B5C-33430B450E92}" presName="txNode" presStyleLbl="node1" presStyleIdx="1" presStyleCnt="4" custScaleX="194186" custScaleY="140363" custLinFactNeighborX="-8184" custLinFactNeighborY="11766">
        <dgm:presLayoutVars>
          <dgm:bulletEnabled val="1"/>
        </dgm:presLayoutVars>
      </dgm:prSet>
      <dgm:spPr/>
    </dgm:pt>
    <dgm:pt modelId="{733A7373-E00F-4775-820D-B12588B7276D}" type="pres">
      <dgm:prSet presAssocID="{68CA082C-E067-4545-A405-2048AAC2CECF}" presName="sibTrans" presStyleLbl="sibTrans2D1" presStyleIdx="1" presStyleCnt="3" custAng="21532552" custScaleX="146979" custScaleY="117640" custLinFactNeighborX="10023" custLinFactNeighborY="74306"/>
      <dgm:spPr>
        <a:prstGeom prst="rightArrow">
          <a:avLst/>
        </a:prstGeom>
      </dgm:spPr>
    </dgm:pt>
    <dgm:pt modelId="{748493DC-2EB2-467F-A6EE-4B0F4076F989}" type="pres">
      <dgm:prSet presAssocID="{68CA082C-E067-4545-A405-2048AAC2CECF}" presName="connTx" presStyleLbl="sibTrans2D1" presStyleIdx="1" presStyleCnt="3"/>
      <dgm:spPr/>
    </dgm:pt>
    <dgm:pt modelId="{C9CE4911-D5C5-4E2D-833E-D9895A1750A9}" type="pres">
      <dgm:prSet presAssocID="{B037334F-C673-49AC-A548-72D8FD039FA9}" presName="composite" presStyleCnt="0"/>
      <dgm:spPr/>
    </dgm:pt>
    <dgm:pt modelId="{C0C9D9F5-3D7E-48C8-9822-C5D107FED0FF}" type="pres">
      <dgm:prSet presAssocID="{B037334F-C673-49AC-A548-72D8FD039FA9}" presName="imagSh" presStyleLbl="bgImgPlace1" presStyleIdx="2" presStyleCnt="4" custScaleX="130814" custScaleY="132828" custLinFactNeighborX="5143" custLinFactNeighborY="-41215"/>
      <dgm:spPr/>
    </dgm:pt>
    <dgm:pt modelId="{070A9ED8-4A67-49B3-AAD7-2F730A1E9389}" type="pres">
      <dgm:prSet presAssocID="{B037334F-C673-49AC-A548-72D8FD039FA9}" presName="txNode" presStyleLbl="node1" presStyleIdx="2" presStyleCnt="4" custScaleX="133319" custScaleY="140399" custLinFactNeighborX="1670" custLinFactNeighborY="3800">
        <dgm:presLayoutVars>
          <dgm:bulletEnabled val="1"/>
        </dgm:presLayoutVars>
      </dgm:prSet>
      <dgm:spPr/>
    </dgm:pt>
    <dgm:pt modelId="{271AFA34-767D-4334-829B-4AB8AA723012}" type="pres">
      <dgm:prSet presAssocID="{FD91C64B-4EA9-4FAF-BCD8-BF73582F7102}" presName="sibTrans" presStyleLbl="sibTrans2D1" presStyleIdx="2" presStyleCnt="3" custAng="108298" custScaleX="191854" custScaleY="110192" custLinFactNeighborX="1594" custLinFactNeighborY="48319"/>
      <dgm:spPr>
        <a:prstGeom prst="rightArrow">
          <a:avLst/>
        </a:prstGeom>
      </dgm:spPr>
    </dgm:pt>
    <dgm:pt modelId="{4BF2212C-6010-4B77-BB50-C17B0EC615FF}" type="pres">
      <dgm:prSet presAssocID="{FD91C64B-4EA9-4FAF-BCD8-BF73582F7102}" presName="connTx" presStyleLbl="sibTrans2D1" presStyleIdx="2" presStyleCnt="3"/>
      <dgm:spPr/>
    </dgm:pt>
    <dgm:pt modelId="{056ACC90-E8ED-4A28-B6D0-E9D13434F69B}" type="pres">
      <dgm:prSet presAssocID="{83D38E59-15CF-43C5-851B-3BABAC4301D4}" presName="composite" presStyleCnt="0"/>
      <dgm:spPr/>
    </dgm:pt>
    <dgm:pt modelId="{00FF758D-146B-4F82-BA36-A277F9DB21D7}" type="pres">
      <dgm:prSet presAssocID="{83D38E59-15CF-43C5-851B-3BABAC4301D4}" presName="imagSh" presStyleLbl="bgImgPlace1" presStyleIdx="3" presStyleCnt="4" custScaleX="133127" custScaleY="121435" custLinFactNeighborX="-2349" custLinFactNeighborY="-51873"/>
      <dgm:spPr/>
    </dgm:pt>
    <dgm:pt modelId="{954563A6-D927-4F94-A55F-195404F29967}" type="pres">
      <dgm:prSet presAssocID="{83D38E59-15CF-43C5-851B-3BABAC4301D4}" presName="txNode" presStyleLbl="node1" presStyleIdx="3" presStyleCnt="4" custScaleX="133413" custScaleY="146199">
        <dgm:presLayoutVars>
          <dgm:bulletEnabled val="1"/>
        </dgm:presLayoutVars>
      </dgm:prSet>
      <dgm:spPr/>
    </dgm:pt>
  </dgm:ptLst>
  <dgm:cxnLst>
    <dgm:cxn modelId="{F1E3D8CD-6F9F-4D9B-9903-9EEAB664E62D}" type="presOf" srcId="{091218EE-1F16-4B54-A76D-EBD8C8227B0C}" destId="{693A0235-FD3E-4EFD-89E5-1E6FF4F6622B}" srcOrd="1" destOrd="0" presId="urn:microsoft.com/office/officeart/2005/8/layout/hProcess10"/>
    <dgm:cxn modelId="{508F2132-CD56-44E7-8AB8-B6DB31AF467F}" type="presOf" srcId="{68CA082C-E067-4545-A405-2048AAC2CECF}" destId="{733A7373-E00F-4775-820D-B12588B7276D}" srcOrd="0" destOrd="0" presId="urn:microsoft.com/office/officeart/2005/8/layout/hProcess10"/>
    <dgm:cxn modelId="{73B1B08B-04EC-44C0-926B-DFB5C1F72AC2}" type="presOf" srcId="{B037334F-C673-49AC-A548-72D8FD039FA9}" destId="{070A9ED8-4A67-49B3-AAD7-2F730A1E9389}" srcOrd="0" destOrd="0" presId="urn:microsoft.com/office/officeart/2005/8/layout/hProcess10"/>
    <dgm:cxn modelId="{50E2CAEF-F787-4C90-9A88-F72AB8572093}" type="presOf" srcId="{091218EE-1F16-4B54-A76D-EBD8C8227B0C}" destId="{BD7C8C80-B842-45F7-9C9A-3F6ABE1E13A1}" srcOrd="0" destOrd="0" presId="urn:microsoft.com/office/officeart/2005/8/layout/hProcess10"/>
    <dgm:cxn modelId="{36C0DDA8-3540-47C2-A627-8E3D4544B2A6}" type="presOf" srcId="{E9B1B036-8995-49B3-8B5C-33430B450E92}" destId="{AD95F7B0-E766-4224-A0F9-EA539EC05EDA}" srcOrd="0" destOrd="0" presId="urn:microsoft.com/office/officeart/2005/8/layout/hProcess10"/>
    <dgm:cxn modelId="{E9E1F50D-BEC7-42D8-85F6-C212FC3201A8}" type="presOf" srcId="{68CA082C-E067-4545-A405-2048AAC2CECF}" destId="{748493DC-2EB2-467F-A6EE-4B0F4076F989}" srcOrd="1" destOrd="0" presId="urn:microsoft.com/office/officeart/2005/8/layout/hProcess10"/>
    <dgm:cxn modelId="{A76933B6-8039-4750-AF46-532024C8E37A}" srcId="{908C2244-6E76-437F-8C00-ABDD33B11296}" destId="{B037334F-C673-49AC-A548-72D8FD039FA9}" srcOrd="2" destOrd="0" parTransId="{7AD6E181-187B-4AD6-9E45-AE953CA768BC}" sibTransId="{FD91C64B-4EA9-4FAF-BCD8-BF73582F7102}"/>
    <dgm:cxn modelId="{2B07CEEF-4205-4A9A-814A-343E4A246CF6}" type="presOf" srcId="{E764CE8C-CE26-447C-B8DA-FE2A4B38C5E4}" destId="{A45B572D-F3FC-4A20-9910-99D68394A52B}" srcOrd="0" destOrd="0" presId="urn:microsoft.com/office/officeart/2005/8/layout/hProcess10"/>
    <dgm:cxn modelId="{7322519D-A539-4A27-A5A7-E2654A017971}" type="presOf" srcId="{FD91C64B-4EA9-4FAF-BCD8-BF73582F7102}" destId="{4BF2212C-6010-4B77-BB50-C17B0EC615FF}" srcOrd="1" destOrd="0" presId="urn:microsoft.com/office/officeart/2005/8/layout/hProcess10"/>
    <dgm:cxn modelId="{59D32564-27A1-459F-A366-F0843DD5499F}" srcId="{908C2244-6E76-437F-8C00-ABDD33B11296}" destId="{E764CE8C-CE26-447C-B8DA-FE2A4B38C5E4}" srcOrd="0" destOrd="0" parTransId="{EB0A2434-661D-45C6-85C1-7444ABADC890}" sibTransId="{091218EE-1F16-4B54-A76D-EBD8C8227B0C}"/>
    <dgm:cxn modelId="{E301E76E-26B6-4EDA-9FBB-28CA018AFED9}" srcId="{908C2244-6E76-437F-8C00-ABDD33B11296}" destId="{E9B1B036-8995-49B3-8B5C-33430B450E92}" srcOrd="1" destOrd="0" parTransId="{086CDA68-0672-4B33-82E4-2DFA9EB54AD4}" sibTransId="{68CA082C-E067-4545-A405-2048AAC2CECF}"/>
    <dgm:cxn modelId="{BB1C25CC-8C5F-4B55-8A34-F7017899C65A}" srcId="{908C2244-6E76-437F-8C00-ABDD33B11296}" destId="{83D38E59-15CF-43C5-851B-3BABAC4301D4}" srcOrd="3" destOrd="0" parTransId="{49B7C8EB-C4B4-4378-8034-E143AC197094}" sibTransId="{4CB94A12-6D8F-4D81-A6DC-8C858E58CDFD}"/>
    <dgm:cxn modelId="{FE857637-389F-4D00-A290-0977C61C4481}" type="presOf" srcId="{908C2244-6E76-437F-8C00-ABDD33B11296}" destId="{3FD061E1-0625-446F-B105-542105A122AC}" srcOrd="0" destOrd="0" presId="urn:microsoft.com/office/officeart/2005/8/layout/hProcess10"/>
    <dgm:cxn modelId="{73A02AEA-6F62-4FE7-86B0-FBFDC1D93D7D}" type="presOf" srcId="{FD91C64B-4EA9-4FAF-BCD8-BF73582F7102}" destId="{271AFA34-767D-4334-829B-4AB8AA723012}" srcOrd="0" destOrd="0" presId="urn:microsoft.com/office/officeart/2005/8/layout/hProcess10"/>
    <dgm:cxn modelId="{7F8BE86A-8C59-4FA8-B1DA-C81DA68406FF}" type="presOf" srcId="{83D38E59-15CF-43C5-851B-3BABAC4301D4}" destId="{954563A6-D927-4F94-A55F-195404F29967}" srcOrd="0" destOrd="0" presId="urn:microsoft.com/office/officeart/2005/8/layout/hProcess10"/>
    <dgm:cxn modelId="{AD1AD291-CBB4-46C5-91B5-6331E85752C9}" type="presParOf" srcId="{3FD061E1-0625-446F-B105-542105A122AC}" destId="{098089A8-F209-47E1-BF3E-B065D50844B1}" srcOrd="0" destOrd="0" presId="urn:microsoft.com/office/officeart/2005/8/layout/hProcess10"/>
    <dgm:cxn modelId="{F654561D-1EC4-4595-99D0-D48116F0F1F9}" type="presParOf" srcId="{098089A8-F209-47E1-BF3E-B065D50844B1}" destId="{2B1D0ED9-A95B-4B44-A38A-B338533D90E4}" srcOrd="0" destOrd="0" presId="urn:microsoft.com/office/officeart/2005/8/layout/hProcess10"/>
    <dgm:cxn modelId="{C5E299D0-8477-4CB1-ABDC-B52DE1AA1253}" type="presParOf" srcId="{098089A8-F209-47E1-BF3E-B065D50844B1}" destId="{A45B572D-F3FC-4A20-9910-99D68394A52B}" srcOrd="1" destOrd="0" presId="urn:microsoft.com/office/officeart/2005/8/layout/hProcess10"/>
    <dgm:cxn modelId="{9347839F-2461-40AD-AED4-191804BEB367}" type="presParOf" srcId="{3FD061E1-0625-446F-B105-542105A122AC}" destId="{BD7C8C80-B842-45F7-9C9A-3F6ABE1E13A1}" srcOrd="1" destOrd="0" presId="urn:microsoft.com/office/officeart/2005/8/layout/hProcess10"/>
    <dgm:cxn modelId="{85C53D75-942C-4367-A8DD-8720B566A152}" type="presParOf" srcId="{BD7C8C80-B842-45F7-9C9A-3F6ABE1E13A1}" destId="{693A0235-FD3E-4EFD-89E5-1E6FF4F6622B}" srcOrd="0" destOrd="0" presId="urn:microsoft.com/office/officeart/2005/8/layout/hProcess10"/>
    <dgm:cxn modelId="{2B25FE15-F853-48CD-8656-32F024FF2FB8}" type="presParOf" srcId="{3FD061E1-0625-446F-B105-542105A122AC}" destId="{1B3B6524-D41E-4F7C-9007-DABFA512481E}" srcOrd="2" destOrd="0" presId="urn:microsoft.com/office/officeart/2005/8/layout/hProcess10"/>
    <dgm:cxn modelId="{FEA8E40A-BE13-4D80-A36D-C4BD741B078F}" type="presParOf" srcId="{1B3B6524-D41E-4F7C-9007-DABFA512481E}" destId="{0E22190F-6D2C-49A2-9B59-E4C0C1BE00EF}" srcOrd="0" destOrd="0" presId="urn:microsoft.com/office/officeart/2005/8/layout/hProcess10"/>
    <dgm:cxn modelId="{6F2F9820-D745-4A53-9154-B7B833E284CA}" type="presParOf" srcId="{1B3B6524-D41E-4F7C-9007-DABFA512481E}" destId="{AD95F7B0-E766-4224-A0F9-EA539EC05EDA}" srcOrd="1" destOrd="0" presId="urn:microsoft.com/office/officeart/2005/8/layout/hProcess10"/>
    <dgm:cxn modelId="{55C8B14E-5E62-490D-8281-A2D1241BFFA1}" type="presParOf" srcId="{3FD061E1-0625-446F-B105-542105A122AC}" destId="{733A7373-E00F-4775-820D-B12588B7276D}" srcOrd="3" destOrd="0" presId="urn:microsoft.com/office/officeart/2005/8/layout/hProcess10"/>
    <dgm:cxn modelId="{CF76D8D5-101D-438D-A4EB-45DFDCBCAA44}" type="presParOf" srcId="{733A7373-E00F-4775-820D-B12588B7276D}" destId="{748493DC-2EB2-467F-A6EE-4B0F4076F989}" srcOrd="0" destOrd="0" presId="urn:microsoft.com/office/officeart/2005/8/layout/hProcess10"/>
    <dgm:cxn modelId="{07F07AFE-F13E-4E87-877C-18088D7D8F61}" type="presParOf" srcId="{3FD061E1-0625-446F-B105-542105A122AC}" destId="{C9CE4911-D5C5-4E2D-833E-D9895A1750A9}" srcOrd="4" destOrd="0" presId="urn:microsoft.com/office/officeart/2005/8/layout/hProcess10"/>
    <dgm:cxn modelId="{AEE8D13A-A44B-4878-9A5C-631B6645B21F}" type="presParOf" srcId="{C9CE4911-D5C5-4E2D-833E-D9895A1750A9}" destId="{C0C9D9F5-3D7E-48C8-9822-C5D107FED0FF}" srcOrd="0" destOrd="0" presId="urn:microsoft.com/office/officeart/2005/8/layout/hProcess10"/>
    <dgm:cxn modelId="{DCAF6835-9C1A-4155-9A54-846BACC3B222}" type="presParOf" srcId="{C9CE4911-D5C5-4E2D-833E-D9895A1750A9}" destId="{070A9ED8-4A67-49B3-AAD7-2F730A1E9389}" srcOrd="1" destOrd="0" presId="urn:microsoft.com/office/officeart/2005/8/layout/hProcess10"/>
    <dgm:cxn modelId="{8C34C67B-2F62-4067-B4DA-A8EEED6F3E62}" type="presParOf" srcId="{3FD061E1-0625-446F-B105-542105A122AC}" destId="{271AFA34-767D-4334-829B-4AB8AA723012}" srcOrd="5" destOrd="0" presId="urn:microsoft.com/office/officeart/2005/8/layout/hProcess10"/>
    <dgm:cxn modelId="{43BCB77A-EE18-408B-82F1-447CCC578B3D}" type="presParOf" srcId="{271AFA34-767D-4334-829B-4AB8AA723012}" destId="{4BF2212C-6010-4B77-BB50-C17B0EC615FF}" srcOrd="0" destOrd="0" presId="urn:microsoft.com/office/officeart/2005/8/layout/hProcess10"/>
    <dgm:cxn modelId="{1A68CC37-7FA1-40F3-ADAD-0220882CF5EB}" type="presParOf" srcId="{3FD061E1-0625-446F-B105-542105A122AC}" destId="{056ACC90-E8ED-4A28-B6D0-E9D13434F69B}" srcOrd="6" destOrd="0" presId="urn:microsoft.com/office/officeart/2005/8/layout/hProcess10"/>
    <dgm:cxn modelId="{2F2CC719-2588-49E2-8797-57E7CBD66E69}" type="presParOf" srcId="{056ACC90-E8ED-4A28-B6D0-E9D13434F69B}" destId="{00FF758D-146B-4F82-BA36-A277F9DB21D7}" srcOrd="0" destOrd="0" presId="urn:microsoft.com/office/officeart/2005/8/layout/hProcess10"/>
    <dgm:cxn modelId="{908277C9-F071-4F11-BF1D-CBDE26030F18}" type="presParOf" srcId="{056ACC90-E8ED-4A28-B6D0-E9D13434F69B}" destId="{954563A6-D927-4F94-A55F-195404F29967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3D83A8-FD05-4C6E-A9E7-F710CC62F989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4BBAD-312E-445A-843E-DC1B365A6266}">
      <dgm:prSet phldrT="[Текст]"/>
      <dgm:spPr/>
      <dgm:t>
        <a:bodyPr/>
        <a:lstStyle/>
        <a:p>
          <a:r>
            <a:rPr lang="ru-RU" dirty="0"/>
            <a:t>Рабочий координационный совет</a:t>
          </a:r>
        </a:p>
      </dgm:t>
    </dgm:pt>
    <dgm:pt modelId="{653CF139-4A3D-4E05-9155-3A5DD8BE6048}" type="parTrans" cxnId="{31E349C0-375F-4781-AC13-8B48562322E0}">
      <dgm:prSet/>
      <dgm:spPr/>
      <dgm:t>
        <a:bodyPr/>
        <a:lstStyle/>
        <a:p>
          <a:endParaRPr lang="ru-RU"/>
        </a:p>
      </dgm:t>
    </dgm:pt>
    <dgm:pt modelId="{B2CAFFF0-F167-4097-B4FC-8A39A2F937C2}" type="sibTrans" cxnId="{31E349C0-375F-4781-AC13-8B48562322E0}">
      <dgm:prSet/>
      <dgm:spPr/>
      <dgm:t>
        <a:bodyPr/>
        <a:lstStyle/>
        <a:p>
          <a:endParaRPr lang="ru-RU"/>
        </a:p>
      </dgm:t>
    </dgm:pt>
    <dgm:pt modelId="{B3F85D57-A743-44E6-9E55-EF4660CB7506}">
      <dgm:prSet phldrT="[Текст]" custT="1"/>
      <dgm:spPr/>
      <dgm:t>
        <a:bodyPr/>
        <a:lstStyle/>
        <a:p>
          <a:r>
            <a:rPr lang="ru-RU" sz="1600" dirty="0"/>
            <a:t>Независимость и беспристрастность</a:t>
          </a:r>
        </a:p>
      </dgm:t>
    </dgm:pt>
    <dgm:pt modelId="{34762A27-7192-4286-BA21-91D21F009C50}" type="parTrans" cxnId="{D65832EE-E350-475B-AF9F-F8C7827C97DA}">
      <dgm:prSet/>
      <dgm:spPr/>
      <dgm:t>
        <a:bodyPr/>
        <a:lstStyle/>
        <a:p>
          <a:endParaRPr lang="ru-RU"/>
        </a:p>
      </dgm:t>
    </dgm:pt>
    <dgm:pt modelId="{430A3128-A3DA-4FE7-A03D-CCBCB7605E28}" type="sibTrans" cxnId="{D65832EE-E350-475B-AF9F-F8C7827C97DA}">
      <dgm:prSet/>
      <dgm:spPr/>
      <dgm:t>
        <a:bodyPr/>
        <a:lstStyle/>
        <a:p>
          <a:endParaRPr lang="ru-RU"/>
        </a:p>
      </dgm:t>
    </dgm:pt>
    <dgm:pt modelId="{1DD26BBC-52F7-4D4E-B386-9AB24D8D9185}">
      <dgm:prSet phldrT="[Текст]" custT="1"/>
      <dgm:spPr/>
      <dgm:t>
        <a:bodyPr/>
        <a:lstStyle/>
        <a:p>
          <a:r>
            <a:rPr lang="ru-RU" sz="1600" dirty="0"/>
            <a:t>Обязательность выполнения решений</a:t>
          </a:r>
        </a:p>
      </dgm:t>
    </dgm:pt>
    <dgm:pt modelId="{7CA9A399-B14D-47EA-B361-6E788565D6E0}" type="parTrans" cxnId="{F08AE8B6-B4F0-475D-9BA0-400FC953B22B}">
      <dgm:prSet/>
      <dgm:spPr/>
      <dgm:t>
        <a:bodyPr/>
        <a:lstStyle/>
        <a:p>
          <a:endParaRPr lang="ru-RU"/>
        </a:p>
      </dgm:t>
    </dgm:pt>
    <dgm:pt modelId="{0E843149-2874-44C1-97B5-0A6D8ABB5DCA}" type="sibTrans" cxnId="{F08AE8B6-B4F0-475D-9BA0-400FC953B22B}">
      <dgm:prSet/>
      <dgm:spPr/>
      <dgm:t>
        <a:bodyPr/>
        <a:lstStyle/>
        <a:p>
          <a:endParaRPr lang="ru-RU"/>
        </a:p>
      </dgm:t>
    </dgm:pt>
    <dgm:pt modelId="{6ACFD2A0-3486-4917-ADEB-27E47EF617BE}">
      <dgm:prSet phldrT="[Текст]" custT="1"/>
      <dgm:spPr/>
      <dgm:t>
        <a:bodyPr/>
        <a:lstStyle/>
        <a:p>
          <a:r>
            <a:rPr lang="ru-RU" sz="1600" dirty="0"/>
            <a:t>Всеобщность</a:t>
          </a:r>
          <a:r>
            <a:rPr lang="ru-RU" sz="1600" baseline="0" dirty="0"/>
            <a:t> и равномерность</a:t>
          </a:r>
          <a:endParaRPr lang="ru-RU" sz="1600" dirty="0"/>
        </a:p>
      </dgm:t>
    </dgm:pt>
    <dgm:pt modelId="{7B8D5ADA-2BE6-45BD-92E9-AB131C419510}" type="parTrans" cxnId="{D3407A32-5611-4AA5-981F-D78C4BBE596A}">
      <dgm:prSet/>
      <dgm:spPr/>
      <dgm:t>
        <a:bodyPr/>
        <a:lstStyle/>
        <a:p>
          <a:endParaRPr lang="ru-RU"/>
        </a:p>
      </dgm:t>
    </dgm:pt>
    <dgm:pt modelId="{4DB1A501-9913-4316-BBC6-154E36207920}" type="sibTrans" cxnId="{D3407A32-5611-4AA5-981F-D78C4BBE596A}">
      <dgm:prSet/>
      <dgm:spPr/>
      <dgm:t>
        <a:bodyPr/>
        <a:lstStyle/>
        <a:p>
          <a:endParaRPr lang="ru-RU"/>
        </a:p>
      </dgm:t>
    </dgm:pt>
    <dgm:pt modelId="{1FF09397-1565-42BC-B261-0E458E9F2BE9}" type="pres">
      <dgm:prSet presAssocID="{3B3D83A8-FD05-4C6E-A9E7-F710CC62F9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BB6090D-CB80-4F76-A916-E4B0CE1D6826}" type="pres">
      <dgm:prSet presAssocID="{2A24BBAD-312E-445A-843E-DC1B365A6266}" presName="singleCycle" presStyleCnt="0"/>
      <dgm:spPr/>
    </dgm:pt>
    <dgm:pt modelId="{A56997B4-4FE3-45AF-B011-E98B113A1C63}" type="pres">
      <dgm:prSet presAssocID="{2A24BBAD-312E-445A-843E-DC1B365A6266}" presName="singleCenter" presStyleLbl="node1" presStyleIdx="0" presStyleCnt="4" custScaleX="197835" custLinFactNeighborX="467" custLinFactNeighborY="-48223">
        <dgm:presLayoutVars>
          <dgm:chMax val="7"/>
          <dgm:chPref val="7"/>
        </dgm:presLayoutVars>
      </dgm:prSet>
      <dgm:spPr/>
    </dgm:pt>
    <dgm:pt modelId="{22067C7C-B646-4DCB-B673-1F82DBF071B2}" type="pres">
      <dgm:prSet presAssocID="{34762A27-7192-4286-BA21-91D21F009C50}" presName="Name56" presStyleLbl="parChTrans1D2" presStyleIdx="0" presStyleCnt="3"/>
      <dgm:spPr/>
    </dgm:pt>
    <dgm:pt modelId="{AC4B64A6-6902-4E90-97C8-F1556A6689E7}" type="pres">
      <dgm:prSet presAssocID="{B3F85D57-A743-44E6-9E55-EF4660CB7506}" presName="text0" presStyleLbl="node1" presStyleIdx="1" presStyleCnt="4" custScaleX="239627" custScaleY="109674" custRadScaleRad="19254" custRadScaleInc="-8107">
        <dgm:presLayoutVars>
          <dgm:bulletEnabled val="1"/>
        </dgm:presLayoutVars>
      </dgm:prSet>
      <dgm:spPr/>
    </dgm:pt>
    <dgm:pt modelId="{FD20D1E0-A265-4791-BAE5-016E3C21A8C8}" type="pres">
      <dgm:prSet presAssocID="{7CA9A399-B14D-47EA-B361-6E788565D6E0}" presName="Name56" presStyleLbl="parChTrans1D2" presStyleIdx="1" presStyleCnt="3"/>
      <dgm:spPr/>
    </dgm:pt>
    <dgm:pt modelId="{684AB0B2-83EA-4A7A-8864-F0C1E57D6401}" type="pres">
      <dgm:prSet presAssocID="{1DD26BBC-52F7-4D4E-B386-9AB24D8D9185}" presName="text0" presStyleLbl="node1" presStyleIdx="2" presStyleCnt="4" custScaleX="264426" custRadScaleRad="136175" custRadScaleInc="-71893">
        <dgm:presLayoutVars>
          <dgm:bulletEnabled val="1"/>
        </dgm:presLayoutVars>
      </dgm:prSet>
      <dgm:spPr/>
    </dgm:pt>
    <dgm:pt modelId="{73C548BE-BB3C-48D0-AF94-1D1127A13A86}" type="pres">
      <dgm:prSet presAssocID="{7B8D5ADA-2BE6-45BD-92E9-AB131C419510}" presName="Name56" presStyleLbl="parChTrans1D2" presStyleIdx="2" presStyleCnt="3"/>
      <dgm:spPr/>
    </dgm:pt>
    <dgm:pt modelId="{1CBED750-E081-47B4-BA38-1B367AD67AB7}" type="pres">
      <dgm:prSet presAssocID="{6ACFD2A0-3486-4917-ADEB-27E47EF617BE}" presName="text0" presStyleLbl="node1" presStyleIdx="3" presStyleCnt="4" custScaleX="264426" custRadScaleRad="127175" custRadScaleInc="72768">
        <dgm:presLayoutVars>
          <dgm:bulletEnabled val="1"/>
        </dgm:presLayoutVars>
      </dgm:prSet>
      <dgm:spPr/>
    </dgm:pt>
  </dgm:ptLst>
  <dgm:cxnLst>
    <dgm:cxn modelId="{274F5E8D-48DE-4814-835B-A221D504A4BF}" type="presOf" srcId="{7B8D5ADA-2BE6-45BD-92E9-AB131C419510}" destId="{73C548BE-BB3C-48D0-AF94-1D1127A13A86}" srcOrd="0" destOrd="0" presId="urn:microsoft.com/office/officeart/2008/layout/RadialCluster"/>
    <dgm:cxn modelId="{58FB7C99-137A-4FA4-B125-192473A5D940}" type="presOf" srcId="{7CA9A399-B14D-47EA-B361-6E788565D6E0}" destId="{FD20D1E0-A265-4791-BAE5-016E3C21A8C8}" srcOrd="0" destOrd="0" presId="urn:microsoft.com/office/officeart/2008/layout/RadialCluster"/>
    <dgm:cxn modelId="{31E349C0-375F-4781-AC13-8B48562322E0}" srcId="{3B3D83A8-FD05-4C6E-A9E7-F710CC62F989}" destId="{2A24BBAD-312E-445A-843E-DC1B365A6266}" srcOrd="0" destOrd="0" parTransId="{653CF139-4A3D-4E05-9155-3A5DD8BE6048}" sibTransId="{B2CAFFF0-F167-4097-B4FC-8A39A2F937C2}"/>
    <dgm:cxn modelId="{C008915A-B148-464D-B82C-668D51CE167A}" type="presOf" srcId="{1DD26BBC-52F7-4D4E-B386-9AB24D8D9185}" destId="{684AB0B2-83EA-4A7A-8864-F0C1E57D6401}" srcOrd="0" destOrd="0" presId="urn:microsoft.com/office/officeart/2008/layout/RadialCluster"/>
    <dgm:cxn modelId="{ABAF16FB-86EE-4FD9-9D62-D85421C3C802}" type="presOf" srcId="{34762A27-7192-4286-BA21-91D21F009C50}" destId="{22067C7C-B646-4DCB-B673-1F82DBF071B2}" srcOrd="0" destOrd="0" presId="urn:microsoft.com/office/officeart/2008/layout/RadialCluster"/>
    <dgm:cxn modelId="{C73A31EB-86DA-4F51-B65B-0064086E8988}" type="presOf" srcId="{B3F85D57-A743-44E6-9E55-EF4660CB7506}" destId="{AC4B64A6-6902-4E90-97C8-F1556A6689E7}" srcOrd="0" destOrd="0" presId="urn:microsoft.com/office/officeart/2008/layout/RadialCluster"/>
    <dgm:cxn modelId="{D3407A32-5611-4AA5-981F-D78C4BBE596A}" srcId="{2A24BBAD-312E-445A-843E-DC1B365A6266}" destId="{6ACFD2A0-3486-4917-ADEB-27E47EF617BE}" srcOrd="2" destOrd="0" parTransId="{7B8D5ADA-2BE6-45BD-92E9-AB131C419510}" sibTransId="{4DB1A501-9913-4316-BBC6-154E36207920}"/>
    <dgm:cxn modelId="{F08AE8B6-B4F0-475D-9BA0-400FC953B22B}" srcId="{2A24BBAD-312E-445A-843E-DC1B365A6266}" destId="{1DD26BBC-52F7-4D4E-B386-9AB24D8D9185}" srcOrd="1" destOrd="0" parTransId="{7CA9A399-B14D-47EA-B361-6E788565D6E0}" sibTransId="{0E843149-2874-44C1-97B5-0A6D8ABB5DCA}"/>
    <dgm:cxn modelId="{2AF8FC7E-F4A9-49AE-8779-1494977E8F88}" type="presOf" srcId="{6ACFD2A0-3486-4917-ADEB-27E47EF617BE}" destId="{1CBED750-E081-47B4-BA38-1B367AD67AB7}" srcOrd="0" destOrd="0" presId="urn:microsoft.com/office/officeart/2008/layout/RadialCluster"/>
    <dgm:cxn modelId="{3F7CB5C3-AA27-4BAB-8B35-A0D2FB09C776}" type="presOf" srcId="{2A24BBAD-312E-445A-843E-DC1B365A6266}" destId="{A56997B4-4FE3-45AF-B011-E98B113A1C63}" srcOrd="0" destOrd="0" presId="urn:microsoft.com/office/officeart/2008/layout/RadialCluster"/>
    <dgm:cxn modelId="{52CA7ACB-D31E-450E-9786-321EFC54FB03}" type="presOf" srcId="{3B3D83A8-FD05-4C6E-A9E7-F710CC62F989}" destId="{1FF09397-1565-42BC-B261-0E458E9F2BE9}" srcOrd="0" destOrd="0" presId="urn:microsoft.com/office/officeart/2008/layout/RadialCluster"/>
    <dgm:cxn modelId="{D65832EE-E350-475B-AF9F-F8C7827C97DA}" srcId="{2A24BBAD-312E-445A-843E-DC1B365A6266}" destId="{B3F85D57-A743-44E6-9E55-EF4660CB7506}" srcOrd="0" destOrd="0" parTransId="{34762A27-7192-4286-BA21-91D21F009C50}" sibTransId="{430A3128-A3DA-4FE7-A03D-CCBCB7605E28}"/>
    <dgm:cxn modelId="{84A30788-7828-459F-B681-BC242964D053}" type="presParOf" srcId="{1FF09397-1565-42BC-B261-0E458E9F2BE9}" destId="{4BB6090D-CB80-4F76-A916-E4B0CE1D6826}" srcOrd="0" destOrd="0" presId="urn:microsoft.com/office/officeart/2008/layout/RadialCluster"/>
    <dgm:cxn modelId="{5DA29BEE-AFCD-4C49-AD99-80250E0D540C}" type="presParOf" srcId="{4BB6090D-CB80-4F76-A916-E4B0CE1D6826}" destId="{A56997B4-4FE3-45AF-B011-E98B113A1C63}" srcOrd="0" destOrd="0" presId="urn:microsoft.com/office/officeart/2008/layout/RadialCluster"/>
    <dgm:cxn modelId="{B34C00A0-5583-439A-B8A6-4E7E83D5F98F}" type="presParOf" srcId="{4BB6090D-CB80-4F76-A916-E4B0CE1D6826}" destId="{22067C7C-B646-4DCB-B673-1F82DBF071B2}" srcOrd="1" destOrd="0" presId="urn:microsoft.com/office/officeart/2008/layout/RadialCluster"/>
    <dgm:cxn modelId="{4BF6A073-225B-49C2-B6A0-4F6E056E6EA6}" type="presParOf" srcId="{4BB6090D-CB80-4F76-A916-E4B0CE1D6826}" destId="{AC4B64A6-6902-4E90-97C8-F1556A6689E7}" srcOrd="2" destOrd="0" presId="urn:microsoft.com/office/officeart/2008/layout/RadialCluster"/>
    <dgm:cxn modelId="{5DEE153F-0566-4B88-A23C-308947027D6A}" type="presParOf" srcId="{4BB6090D-CB80-4F76-A916-E4B0CE1D6826}" destId="{FD20D1E0-A265-4791-BAE5-016E3C21A8C8}" srcOrd="3" destOrd="0" presId="urn:microsoft.com/office/officeart/2008/layout/RadialCluster"/>
    <dgm:cxn modelId="{4CDEEA32-1135-451D-8F58-01F62E4218F7}" type="presParOf" srcId="{4BB6090D-CB80-4F76-A916-E4B0CE1D6826}" destId="{684AB0B2-83EA-4A7A-8864-F0C1E57D6401}" srcOrd="4" destOrd="0" presId="urn:microsoft.com/office/officeart/2008/layout/RadialCluster"/>
    <dgm:cxn modelId="{9EB57F84-0FEE-4659-9DDC-A440DDCDB023}" type="presParOf" srcId="{4BB6090D-CB80-4F76-A916-E4B0CE1D6826}" destId="{73C548BE-BB3C-48D0-AF94-1D1127A13A86}" srcOrd="5" destOrd="0" presId="urn:microsoft.com/office/officeart/2008/layout/RadialCluster"/>
    <dgm:cxn modelId="{CA4BA88E-C8DC-463B-BB7A-49EFEF6EFE40}" type="presParOf" srcId="{4BB6090D-CB80-4F76-A916-E4B0CE1D6826}" destId="{1CBED750-E081-47B4-BA38-1B367AD67AB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97B4-4FE3-45AF-B011-E98B113A1C63}">
      <dsp:nvSpPr>
        <dsp:cNvPr id="0" name=""/>
        <dsp:cNvSpPr/>
      </dsp:nvSpPr>
      <dsp:spPr>
        <a:xfrm>
          <a:off x="2448264" y="288022"/>
          <a:ext cx="2735174" cy="7404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Совместное заявление об этике</a:t>
          </a:r>
        </a:p>
      </dsp:txBody>
      <dsp:txXfrm>
        <a:off x="2484412" y="324170"/>
        <a:ext cx="2662878" cy="668199"/>
      </dsp:txXfrm>
    </dsp:sp>
    <dsp:sp modelId="{22067C7C-B646-4DCB-B673-1F82DBF071B2}">
      <dsp:nvSpPr>
        <dsp:cNvPr id="0" name=""/>
        <dsp:cNvSpPr/>
      </dsp:nvSpPr>
      <dsp:spPr>
        <a:xfrm rot="5397310">
          <a:off x="3502554" y="1342351"/>
          <a:ext cx="6276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76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B64A6-6902-4E90-97C8-F1556A6689E7}">
      <dsp:nvSpPr>
        <dsp:cNvPr id="0" name=""/>
        <dsp:cNvSpPr/>
      </dsp:nvSpPr>
      <dsp:spPr>
        <a:xfrm>
          <a:off x="2592291" y="1656184"/>
          <a:ext cx="2449406" cy="926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Повторяет положения законодательства</a:t>
          </a:r>
        </a:p>
      </dsp:txBody>
      <dsp:txXfrm>
        <a:off x="2637510" y="1701403"/>
        <a:ext cx="2358968" cy="835872"/>
      </dsp:txXfrm>
    </dsp:sp>
    <dsp:sp modelId="{FD20D1E0-A265-4791-BAE5-016E3C21A8C8}">
      <dsp:nvSpPr>
        <dsp:cNvPr id="0" name=""/>
        <dsp:cNvSpPr/>
      </dsp:nvSpPr>
      <dsp:spPr>
        <a:xfrm rot="1497544">
          <a:off x="4573750" y="1198335"/>
          <a:ext cx="8048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487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AB0B2-83EA-4A7A-8864-F0C1E57D6401}">
      <dsp:nvSpPr>
        <dsp:cNvPr id="0" name=""/>
        <dsp:cNvSpPr/>
      </dsp:nvSpPr>
      <dsp:spPr>
        <a:xfrm>
          <a:off x="5111433" y="1368151"/>
          <a:ext cx="2449406" cy="926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Воздействие на </a:t>
          </a:r>
          <a:r>
            <a:rPr lang="ru-RU" sz="1700" b="1" kern="1200" dirty="0" err="1"/>
            <a:t>репутационные</a:t>
          </a:r>
          <a:r>
            <a:rPr lang="ru-RU" sz="1700" b="1" kern="1200" dirty="0"/>
            <a:t> риски </a:t>
          </a:r>
        </a:p>
      </dsp:txBody>
      <dsp:txXfrm>
        <a:off x="5156652" y="1413370"/>
        <a:ext cx="2358968" cy="835872"/>
      </dsp:txXfrm>
    </dsp:sp>
    <dsp:sp modelId="{73C548BE-BB3C-48D0-AF94-1D1127A13A86}">
      <dsp:nvSpPr>
        <dsp:cNvPr id="0" name=""/>
        <dsp:cNvSpPr/>
      </dsp:nvSpPr>
      <dsp:spPr>
        <a:xfrm rot="9260162">
          <a:off x="2141739" y="1234331"/>
          <a:ext cx="9504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04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ED750-E081-47B4-BA38-1B367AD67AB7}">
      <dsp:nvSpPr>
        <dsp:cNvPr id="0" name=""/>
        <dsp:cNvSpPr/>
      </dsp:nvSpPr>
      <dsp:spPr>
        <a:xfrm>
          <a:off x="0" y="1440144"/>
          <a:ext cx="2449406" cy="926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Декларативный характер, добровольно</a:t>
          </a:r>
        </a:p>
      </dsp:txBody>
      <dsp:txXfrm>
        <a:off x="45219" y="1485363"/>
        <a:ext cx="2358968" cy="8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D0ED9-A95B-4B44-A38A-B338533D90E4}">
      <dsp:nvSpPr>
        <dsp:cNvPr id="0" name=""/>
        <dsp:cNvSpPr/>
      </dsp:nvSpPr>
      <dsp:spPr>
        <a:xfrm>
          <a:off x="343882" y="95805"/>
          <a:ext cx="1411809" cy="12526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5B572D-F3FC-4A20-9910-99D68394A52B}">
      <dsp:nvSpPr>
        <dsp:cNvPr id="0" name=""/>
        <dsp:cNvSpPr/>
      </dsp:nvSpPr>
      <dsp:spPr>
        <a:xfrm>
          <a:off x="0" y="997351"/>
          <a:ext cx="2397361" cy="16132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Договор по организации деятельности по противодействию незаконному обороту</a:t>
          </a:r>
        </a:p>
      </dsp:txBody>
      <dsp:txXfrm>
        <a:off x="47252" y="1044603"/>
        <a:ext cx="2302857" cy="1518795"/>
      </dsp:txXfrm>
    </dsp:sp>
    <dsp:sp modelId="{BD7C8C80-B842-45F7-9C9A-3F6ABE1E13A1}">
      <dsp:nvSpPr>
        <dsp:cNvPr id="0" name=""/>
        <dsp:cNvSpPr/>
      </dsp:nvSpPr>
      <dsp:spPr>
        <a:xfrm>
          <a:off x="2176344" y="715447"/>
          <a:ext cx="412278" cy="253204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2176344" y="766088"/>
        <a:ext cx="336317" cy="151922"/>
      </dsp:txXfrm>
    </dsp:sp>
    <dsp:sp modelId="{0E22190F-6D2C-49A2-9B59-E4C0C1BE00EF}">
      <dsp:nvSpPr>
        <dsp:cNvPr id="0" name=""/>
        <dsp:cNvSpPr/>
      </dsp:nvSpPr>
      <dsp:spPr>
        <a:xfrm>
          <a:off x="2933185" y="48367"/>
          <a:ext cx="1305685" cy="1207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95F7B0-E766-4224-A0F9-EA539EC05EDA}">
      <dsp:nvSpPr>
        <dsp:cNvPr id="0" name=""/>
        <dsp:cNvSpPr/>
      </dsp:nvSpPr>
      <dsp:spPr>
        <a:xfrm>
          <a:off x="2725800" y="1095222"/>
          <a:ext cx="2046258" cy="1479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Справочная </a:t>
          </a:r>
          <a:r>
            <a:rPr lang="ru-RU" sz="1600" b="1" kern="1200" dirty="0" err="1"/>
            <a:t>инфор-мация</a:t>
          </a:r>
          <a:r>
            <a:rPr lang="ru-RU" sz="1600" b="1" kern="1200" dirty="0"/>
            <a:t>,(определения и разъяснения).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Работа с потребителями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.</a:t>
          </a:r>
        </a:p>
      </dsp:txBody>
      <dsp:txXfrm>
        <a:off x="2769121" y="1138543"/>
        <a:ext cx="1959616" cy="1392450"/>
      </dsp:txXfrm>
    </dsp:sp>
    <dsp:sp modelId="{733A7373-E00F-4775-820D-B12588B7276D}">
      <dsp:nvSpPr>
        <dsp:cNvPr id="0" name=""/>
        <dsp:cNvSpPr/>
      </dsp:nvSpPr>
      <dsp:spPr>
        <a:xfrm>
          <a:off x="4566531" y="715447"/>
          <a:ext cx="556725" cy="297869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566531" y="775021"/>
        <a:ext cx="467364" cy="178721"/>
      </dsp:txXfrm>
    </dsp:sp>
    <dsp:sp modelId="{C0C9D9F5-3D7E-48C8-9822-C5D107FED0FF}">
      <dsp:nvSpPr>
        <dsp:cNvPr id="0" name=""/>
        <dsp:cNvSpPr/>
      </dsp:nvSpPr>
      <dsp:spPr>
        <a:xfrm>
          <a:off x="5320887" y="0"/>
          <a:ext cx="1378468" cy="13996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0A9ED8-4A67-49B3-AAD7-2F730A1E9389}">
      <dsp:nvSpPr>
        <dsp:cNvPr id="0" name=""/>
        <dsp:cNvSpPr/>
      </dsp:nvSpPr>
      <dsp:spPr>
        <a:xfrm>
          <a:off x="5442634" y="1058962"/>
          <a:ext cx="1404865" cy="14794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Список доверенных аккредитованных испытательных центров</a:t>
          </a:r>
        </a:p>
      </dsp:txBody>
      <dsp:txXfrm>
        <a:off x="5483781" y="1100109"/>
        <a:ext cx="1322571" cy="1397177"/>
      </dsp:txXfrm>
    </dsp:sp>
    <dsp:sp modelId="{271AFA34-767D-4334-829B-4AB8AA723012}">
      <dsp:nvSpPr>
        <dsp:cNvPr id="0" name=""/>
        <dsp:cNvSpPr/>
      </dsp:nvSpPr>
      <dsp:spPr>
        <a:xfrm rot="21600000">
          <a:off x="6799453" y="652459"/>
          <a:ext cx="345442" cy="279010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21600000">
        <a:off x="6799453" y="708261"/>
        <a:ext cx="261739" cy="167406"/>
      </dsp:txXfrm>
    </dsp:sp>
    <dsp:sp modelId="{00FF758D-146B-4F82-BA36-A277F9DB21D7}">
      <dsp:nvSpPr>
        <dsp:cNvPr id="0" name=""/>
        <dsp:cNvSpPr/>
      </dsp:nvSpPr>
      <dsp:spPr>
        <a:xfrm>
          <a:off x="7213543" y="0"/>
          <a:ext cx="1402841" cy="12796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4563A6-D927-4F94-A55F-195404F29967}">
      <dsp:nvSpPr>
        <dsp:cNvPr id="0" name=""/>
        <dsp:cNvSpPr/>
      </dsp:nvSpPr>
      <dsp:spPr>
        <a:xfrm>
          <a:off x="7408332" y="943067"/>
          <a:ext cx="1405855" cy="15405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Освещение в независимых СМИ.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Публикация результатов проверок</a:t>
          </a:r>
        </a:p>
      </dsp:txBody>
      <dsp:txXfrm>
        <a:off x="7449508" y="984243"/>
        <a:ext cx="1323503" cy="1458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97B4-4FE3-45AF-B011-E98B113A1C63}">
      <dsp:nvSpPr>
        <dsp:cNvPr id="0" name=""/>
        <dsp:cNvSpPr/>
      </dsp:nvSpPr>
      <dsp:spPr>
        <a:xfrm>
          <a:off x="2453336" y="122184"/>
          <a:ext cx="2839375" cy="1435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Рабочий координационный совет</a:t>
          </a:r>
        </a:p>
      </dsp:txBody>
      <dsp:txXfrm>
        <a:off x="2523398" y="192246"/>
        <a:ext cx="2699251" cy="1295100"/>
      </dsp:txXfrm>
    </dsp:sp>
    <dsp:sp modelId="{22067C7C-B646-4DCB-B673-1F82DBF071B2}">
      <dsp:nvSpPr>
        <dsp:cNvPr id="0" name=""/>
        <dsp:cNvSpPr/>
      </dsp:nvSpPr>
      <dsp:spPr>
        <a:xfrm rot="5514160">
          <a:off x="3612031" y="1786814"/>
          <a:ext cx="4590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0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B64A6-6902-4E90-97C8-F1556A6689E7}">
      <dsp:nvSpPr>
        <dsp:cNvPr id="0" name=""/>
        <dsp:cNvSpPr/>
      </dsp:nvSpPr>
      <dsp:spPr>
        <a:xfrm>
          <a:off x="2664299" y="2016221"/>
          <a:ext cx="2304253" cy="1054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Независимость и беспристрастность</a:t>
          </a:r>
        </a:p>
      </dsp:txBody>
      <dsp:txXfrm>
        <a:off x="2715782" y="2067704"/>
        <a:ext cx="2201287" cy="951659"/>
      </dsp:txXfrm>
    </dsp:sp>
    <dsp:sp modelId="{FD20D1E0-A265-4791-BAE5-016E3C21A8C8}">
      <dsp:nvSpPr>
        <dsp:cNvPr id="0" name=""/>
        <dsp:cNvSpPr/>
      </dsp:nvSpPr>
      <dsp:spPr>
        <a:xfrm rot="1765635">
          <a:off x="5112872" y="1680380"/>
          <a:ext cx="5005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05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AB0B2-83EA-4A7A-8864-F0C1E57D6401}">
      <dsp:nvSpPr>
        <dsp:cNvPr id="0" name=""/>
        <dsp:cNvSpPr/>
      </dsp:nvSpPr>
      <dsp:spPr>
        <a:xfrm>
          <a:off x="5162135" y="1803352"/>
          <a:ext cx="2542720" cy="961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Обязательность выполнения решений</a:t>
          </a:r>
        </a:p>
      </dsp:txBody>
      <dsp:txXfrm>
        <a:off x="5209076" y="1850293"/>
        <a:ext cx="2448838" cy="867718"/>
      </dsp:txXfrm>
    </dsp:sp>
    <dsp:sp modelId="{73C548BE-BB3C-48D0-AF94-1D1127A13A86}">
      <dsp:nvSpPr>
        <dsp:cNvPr id="0" name=""/>
        <dsp:cNvSpPr/>
      </dsp:nvSpPr>
      <dsp:spPr>
        <a:xfrm rot="9037505">
          <a:off x="2090649" y="1690433"/>
          <a:ext cx="5423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23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ED750-E081-47B4-BA38-1B367AD67AB7}">
      <dsp:nvSpPr>
        <dsp:cNvPr id="0" name=""/>
        <dsp:cNvSpPr/>
      </dsp:nvSpPr>
      <dsp:spPr>
        <a:xfrm>
          <a:off x="0" y="1823458"/>
          <a:ext cx="2542720" cy="961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Всеобщность</a:t>
          </a:r>
          <a:r>
            <a:rPr lang="ru-RU" sz="1600" kern="1200" baseline="0" dirty="0"/>
            <a:t> и равномерность</a:t>
          </a:r>
          <a:endParaRPr lang="ru-RU" sz="1600" kern="1200" dirty="0"/>
        </a:p>
      </dsp:txBody>
      <dsp:txXfrm>
        <a:off x="46941" y="1870399"/>
        <a:ext cx="2448838" cy="867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8ECB458-930B-400F-B9D8-5F2E2AAD657F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09E769-5A60-4878-8EDE-9782BA41D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8699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05712B-943D-4571-87D2-C38D2C8A6DD2}" type="slidenum">
              <a:rPr kumimoji="0"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kumimoji="0"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2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876EB9-E791-4327-BEEE-1970FBCE1FBE}" type="slidenum">
              <a:rPr kumimoji="0" lang="ru-RU" altLang="ru-RU" smtClean="0"/>
              <a:pPr>
                <a:spcBef>
                  <a:spcPct val="0"/>
                </a:spcBef>
              </a:pPr>
              <a:t>4</a:t>
            </a:fld>
            <a:endParaRPr kumimoji="0" lang="ru-RU" altLang="ru-RU"/>
          </a:p>
        </p:txBody>
      </p:sp>
    </p:spTree>
    <p:extLst>
      <p:ext uri="{BB962C8B-B14F-4D97-AF65-F5344CB8AC3E}">
        <p14:creationId xmlns:p14="http://schemas.microsoft.com/office/powerpoint/2010/main" val="200805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6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2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7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40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ECB0E8-8E83-426A-8F73-51523EC63304}" type="slidenum">
              <a:rPr kumimoji="0" lang="ru-RU" altLang="ru-RU" smtClean="0"/>
              <a:pPr>
                <a:spcBef>
                  <a:spcPct val="0"/>
                </a:spcBef>
              </a:pPr>
              <a:t>18</a:t>
            </a:fld>
            <a:endParaRPr kumimoji="0" lang="ru-RU" altLang="ru-RU"/>
          </a:p>
        </p:txBody>
      </p:sp>
    </p:spTree>
    <p:extLst>
      <p:ext uri="{BB962C8B-B14F-4D97-AF65-F5344CB8AC3E}">
        <p14:creationId xmlns:p14="http://schemas.microsoft.com/office/powerpoint/2010/main" val="690569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934F56-6829-4C21-80E2-C907D1500405}" type="slidenum">
              <a:rPr kumimoji="0" lang="ru-RU" altLang="ru-RU" smtClean="0"/>
              <a:pPr>
                <a:spcBef>
                  <a:spcPct val="0"/>
                </a:spcBef>
              </a:pPr>
              <a:t>19</a:t>
            </a:fld>
            <a:endParaRPr kumimoji="0" lang="ru-RU" altLang="ru-RU"/>
          </a:p>
        </p:txBody>
      </p:sp>
    </p:spTree>
    <p:extLst>
      <p:ext uri="{BB962C8B-B14F-4D97-AF65-F5344CB8AC3E}">
        <p14:creationId xmlns:p14="http://schemas.microsoft.com/office/powerpoint/2010/main" val="3788537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9E769-5A60-4878-8EDE-9782BA41D45F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72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287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www.honestposition.ru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7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9F3C7E2-AB3C-4F3D-A04D-B0536362F140}" type="datetimeFigureOut">
              <a:rPr lang="ru-RU"/>
              <a:pPr>
                <a:defRPr/>
              </a:pPr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07B9-38C1-45E7-84DD-C24CF13360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08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ЛОК_СТАНДАРТ_МНОГ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/>
          <p:cNvSpPr>
            <a:spLocks noGrp="1"/>
          </p:cNvSpPr>
          <p:nvPr>
            <p:ph type="body" sz="quarter" idx="14"/>
          </p:nvPr>
        </p:nvSpPr>
        <p:spPr>
          <a:xfrm>
            <a:off x="3715657" y="188640"/>
            <a:ext cx="5675085" cy="8273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baseline="0">
                <a:solidFill>
                  <a:srgbClr val="D20000"/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6"/>
          </p:nvPr>
        </p:nvSpPr>
        <p:spPr>
          <a:xfrm>
            <a:off x="355600" y="1357087"/>
            <a:ext cx="8411029" cy="1386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F481C-F1D8-4214-BF4B-6C0FE0D61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1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3D014-7C0C-EE4C-886E-CE4FDC541B1C}" type="datetime1">
              <a:rPr lang="ru-RU" smtClean="0"/>
              <a:pPr>
                <a:defRPr/>
              </a:pPr>
              <a:t>09.11.2016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2C20-1120-524D-BBB7-53651D428F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86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ЛОК_стандар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>
          <a:xfrm>
            <a:off x="3628799" y="190048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87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1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6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447DBE-C1CB-4DE0-BC97-E6ECDBB0F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27" name="Рисунок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3047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www.honestposition.ru</a:t>
            </a:r>
            <a:endParaRPr lang="ru-RU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		1</a:t>
            </a:r>
            <a:endParaRPr lang="ru-RU" dirty="0"/>
          </a:p>
        </p:txBody>
      </p:sp>
      <p:pic>
        <p:nvPicPr>
          <p:cNvPr id="1031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287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7" r:id="rId3"/>
    <p:sldLayoutId id="2147483749" r:id="rId4"/>
    <p:sldLayoutId id="2147483750" r:id="rId5"/>
    <p:sldLayoutId id="2147483751" r:id="rId6"/>
    <p:sldLayoutId id="2147483752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5616" y="1916832"/>
            <a:ext cx="712879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Проекты Ассоциации «Честная Позиция» </a:t>
            </a:r>
          </a:p>
          <a:p>
            <a:pPr algn="ctr" eaLnBrk="1" hangingPunct="1"/>
            <a:endParaRPr lang="ru-RU" altLang="ru-RU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Соответствие в Светотехнике</a:t>
            </a:r>
          </a:p>
          <a:p>
            <a:pPr algn="ctr" eaLnBrk="1" hangingPunct="1"/>
            <a:endParaRPr lang="ru-RU" altLang="ru-RU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Кабель без опасности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3131840" y="260648"/>
            <a:ext cx="5868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BA2828"/>
                </a:solidFill>
              </a:rPr>
              <a:t>Очередной этап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2856"/>
            <a:ext cx="8410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b="1" dirty="0">
                <a:solidFill>
                  <a:srgbClr val="C00000"/>
                </a:solidFill>
              </a:rPr>
              <a:t>Вовлечение максимального количества участников  рынка РФ- дистрибуторов и производителей.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2000" b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b="1" dirty="0">
                <a:solidFill>
                  <a:srgbClr val="C00000"/>
                </a:solidFill>
              </a:rPr>
              <a:t>Работа с органами гос. надзора.</a:t>
            </a:r>
          </a:p>
        </p:txBody>
      </p:sp>
    </p:spTree>
    <p:extLst>
      <p:ext uri="{BB962C8B-B14F-4D97-AF65-F5344CB8AC3E}">
        <p14:creationId xmlns:p14="http://schemas.microsoft.com/office/powerpoint/2010/main" val="271962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Текст 3"/>
          <p:cNvSpPr>
            <a:spLocks noGrp="1"/>
          </p:cNvSpPr>
          <p:nvPr>
            <p:ph type="body" sz="quarter" idx="4294967295"/>
          </p:nvPr>
        </p:nvSpPr>
        <p:spPr bwMode="auto">
          <a:xfrm>
            <a:off x="899592" y="2276872"/>
            <a:ext cx="7271394" cy="34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июня 2016 года в </a:t>
            </a:r>
            <a:r>
              <a:rPr lang="ru-RU" altLang="ru-RU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г.Москва</a:t>
            </a:r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состоялась конференция электротехнических компаний «Соответствие в светотехнике»</a:t>
            </a:r>
          </a:p>
          <a:p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была организована Ассоциацией Честная Позиция и АПСС. </a:t>
            </a:r>
          </a:p>
          <a:p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Приняли участие- </a:t>
            </a:r>
            <a:r>
              <a:rPr lang="ru-RU" altLang="ru-RU" sz="1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компаний</a:t>
            </a:r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Подписано </a:t>
            </a:r>
            <a:r>
              <a:rPr lang="ru-RU" altLang="ru-RU" sz="1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заявлений </a:t>
            </a:r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этике работы на светотехническом рынке.</a:t>
            </a:r>
          </a:p>
          <a:p>
            <a:pPr marL="0" indent="0"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конференции в инициативном порядке была создана рабочая группа, состоящая из 13 компаний.</a:t>
            </a:r>
          </a:p>
          <a:p>
            <a:pPr marL="0" indent="0">
              <a:buNone/>
            </a:pP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Рабочей группой определены сроки реализации договоренностей участников рынка а именно:</a:t>
            </a:r>
          </a:p>
          <a:p>
            <a:endParaRPr lang="ru-RU" altLang="ru-RU" sz="2000" dirty="0">
              <a:cs typeface="Arial" panose="020B0604020202020204" pitchFamily="34" charset="0"/>
            </a:endParaRPr>
          </a:p>
          <a:p>
            <a:endParaRPr lang="ru-RU" altLang="ru-RU" sz="2000" dirty="0">
              <a:cs typeface="Arial" panose="020B0604020202020204" pitchFamily="34" charset="0"/>
            </a:endParaRPr>
          </a:p>
          <a:p>
            <a:endParaRPr lang="ru-RU" altLang="ru-RU" sz="2000" dirty="0"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36588"/>
            <a:ext cx="1819275" cy="561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1080120" cy="105137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131840" y="178563"/>
            <a:ext cx="5868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BA2828"/>
                </a:solidFill>
              </a:rPr>
              <a:t>Очередной этап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35438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Текст 1"/>
          <p:cNvSpPr>
            <a:spLocks noGrp="1"/>
          </p:cNvSpPr>
          <p:nvPr>
            <p:ph type="body" sz="quarter" idx="14"/>
          </p:nvPr>
        </p:nvSpPr>
        <p:spPr bwMode="auto">
          <a:xfrm>
            <a:off x="3655263" y="332656"/>
            <a:ext cx="5514975" cy="68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dirty="0">
                <a:solidFill>
                  <a:schemeClr val="accent2"/>
                </a:solidFill>
                <a:cs typeface="Arial" panose="020B0604020202020204" pitchFamily="34" charset="0"/>
              </a:rPr>
              <a:t>Дальнейшие шаги реализации проекта</a:t>
            </a:r>
          </a:p>
        </p:txBody>
      </p:sp>
      <p:sp>
        <p:nvSpPr>
          <p:cNvPr id="84995" name="Текст 3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600" y="1700808"/>
            <a:ext cx="73448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срок до </a:t>
            </a:r>
            <a:r>
              <a:rPr lang="ru-RU" sz="1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февраля 2017 года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поставщики и производители светодиодных светильников должны привести свою продукцию в соответствие с заявленными характеристиками и требованиями технических регламентов и, начиная с этой даты, поставлять на склады дистрибьюторов только соответствующую продукцию.</a:t>
            </a:r>
          </a:p>
          <a:p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Датой полного прекращения оборота несоответствующей продукции названа </a:t>
            </a:r>
            <a:r>
              <a:rPr lang="ru-RU" sz="1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апреля 2017 года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2000" dirty="0">
              <a:cs typeface="Arial" panose="020B0604020202020204" pitchFamily="34" charset="0"/>
            </a:endParaRPr>
          </a:p>
          <a:p>
            <a:endParaRPr lang="ru-RU" alt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21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Текст 1"/>
          <p:cNvSpPr>
            <a:spLocks noGrp="1"/>
          </p:cNvSpPr>
          <p:nvPr>
            <p:ph type="body" sz="quarter" idx="14"/>
          </p:nvPr>
        </p:nvSpPr>
        <p:spPr bwMode="auto">
          <a:xfrm>
            <a:off x="3655263" y="332656"/>
            <a:ext cx="5514975" cy="68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dirty="0">
                <a:solidFill>
                  <a:schemeClr val="accent2"/>
                </a:solidFill>
                <a:cs typeface="Arial" panose="020B0604020202020204" pitchFamily="34" charset="0"/>
              </a:rPr>
              <a:t>Дальнейшие шаги реализации проекта</a:t>
            </a:r>
          </a:p>
        </p:txBody>
      </p:sp>
      <p:sp>
        <p:nvSpPr>
          <p:cNvPr id="84995" name="Текст 3"/>
          <p:cNvSpPr>
            <a:spLocks noGrp="1"/>
          </p:cNvSpPr>
          <p:nvPr>
            <p:ph type="body" sz="quarter" idx="4294967295"/>
          </p:nvPr>
        </p:nvSpPr>
        <p:spPr bwMode="auto">
          <a:xfrm>
            <a:off x="1187624" y="1412776"/>
            <a:ext cx="7271394" cy="34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000" dirty="0"/>
          </a:p>
          <a:p>
            <a:r>
              <a:rPr lang="ru-RU" sz="2000" b="1" dirty="0">
                <a:solidFill>
                  <a:srgbClr val="C00000"/>
                </a:solidFill>
              </a:rPr>
              <a:t>Разработан список минимальных требований к светильникам которые будут контролироваться.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В настоящий момент ведется разработка регламента взаимодействия участников рынка для реализации достигнутых договоренностей.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Срок подготовки- до 1 января 2017 года.</a:t>
            </a:r>
          </a:p>
          <a:p>
            <a:pPr marL="0" indent="0">
              <a:buNone/>
            </a:pPr>
            <a:br>
              <a:rPr lang="ru-RU" sz="2000" dirty="0"/>
            </a:br>
            <a:endParaRPr lang="ru-RU" altLang="ru-RU" sz="2000" dirty="0">
              <a:cs typeface="Arial" panose="020B0604020202020204" pitchFamily="34" charset="0"/>
            </a:endParaRPr>
          </a:p>
          <a:p>
            <a:endParaRPr lang="ru-RU" altLang="ru-RU" sz="2000" dirty="0">
              <a:cs typeface="Arial" panose="020B0604020202020204" pitchFamily="34" charset="0"/>
            </a:endParaRPr>
          </a:p>
          <a:p>
            <a:endParaRPr lang="ru-RU" alt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7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818" y="2994507"/>
            <a:ext cx="8568952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400" b="1" dirty="0">
                <a:ln w="50800"/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«Кабель без опасности».</a:t>
            </a:r>
          </a:p>
        </p:txBody>
      </p:sp>
      <p:pic>
        <p:nvPicPr>
          <p:cNvPr id="5" name="Picture 2" descr="http://www.cablez.ru/images/uploads/article761-main-im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" b="-2"/>
          <a:stretch>
            <a:fillRect/>
          </a:stretch>
        </p:blipFill>
        <p:spPr bwMode="auto">
          <a:xfrm>
            <a:off x="3419872" y="1546593"/>
            <a:ext cx="1221422" cy="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546593"/>
            <a:ext cx="1688844" cy="531423"/>
          </a:xfrm>
          <a:prstGeom prst="rect">
            <a:avLst/>
          </a:prstGeom>
          <a:ln w="12700">
            <a:noFill/>
          </a:ln>
        </p:spPr>
      </p:pic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63227"/>
            <a:ext cx="1816356" cy="4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~1\7B5C~1\LOCALS~1\Temp\Rar$DR48.840\cabel_bez_opasnosty-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" y="4221088"/>
            <a:ext cx="3404257" cy="21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4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15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38370"/>
            <a:ext cx="41764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</a:rPr>
              <a:t>Наибольший объем контрафакта наблюдается среди кабелей и проводов энергетического назначения.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</a:rPr>
              <a:t>По оценке Ассоциации Электрокабель доля контрафактной некачественной продукции на потребительском рынке (розничный рынок, строительство) достигает 90% и может достигать объемов в </a:t>
            </a:r>
            <a:r>
              <a:rPr lang="ru-RU" sz="1600" b="1" dirty="0">
                <a:solidFill>
                  <a:prstClr val="black"/>
                </a:solidFill>
              </a:rPr>
              <a:t>43 млрд рублей (21 % рынка)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 при этом прямые потери бюджета могут оценены </a:t>
            </a:r>
            <a:r>
              <a:rPr lang="ru-RU" sz="1600" b="1" dirty="0">
                <a:solidFill>
                  <a:prstClr val="black"/>
                </a:solidFill>
              </a:rPr>
              <a:t>в 2 млрд руб.</a:t>
            </a:r>
          </a:p>
          <a:p>
            <a:pPr lvl="0"/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По другим оценкам объем фальсифицированной и контрафактной продукции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 может достигать </a:t>
            </a:r>
            <a:r>
              <a:rPr lang="ru-RU" sz="1600" b="1" dirty="0">
                <a:solidFill>
                  <a:prstClr val="black"/>
                </a:solidFill>
              </a:rPr>
              <a:t>90 млрд </a:t>
            </a:r>
            <a:r>
              <a:rPr lang="ru-RU" sz="1600" b="1" dirty="0" err="1">
                <a:solidFill>
                  <a:prstClr val="black"/>
                </a:solidFill>
              </a:rPr>
              <a:t>руб</a:t>
            </a:r>
            <a:r>
              <a:rPr lang="ru-RU" sz="1600" b="1" dirty="0">
                <a:solidFill>
                  <a:prstClr val="black"/>
                </a:solidFill>
              </a:rPr>
              <a:t> (45 % рынка)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5004048" y="1938370"/>
          <a:ext cx="3491880" cy="364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66323" y="132033"/>
            <a:ext cx="684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</a:rPr>
              <a:t>Статистика рынка кабельных изделий. </a:t>
            </a:r>
          </a:p>
        </p:txBody>
      </p:sp>
      <p:cxnSp>
        <p:nvCxnSpPr>
          <p:cNvPr id="8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0" y="980728"/>
            <a:ext cx="9144000" cy="1"/>
          </a:xfrm>
          <a:prstGeom prst="line">
            <a:avLst/>
          </a:prstGeom>
          <a:noFill/>
          <a:ln w="190500" cmpd="tri" algn="ctr">
            <a:solidFill>
              <a:srgbClr val="029E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3912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16</a:t>
            </a:fld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579" y="1206149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Прямой материальный ущерб  от пожаров по причине  нарушения правил устройства и эксплуатации электрооборудования и бытовых электроприборов составил: </a:t>
            </a:r>
          </a:p>
          <a:p>
            <a:pPr algn="ctr"/>
            <a:endParaRPr lang="ru-RU" sz="1600" dirty="0"/>
          </a:p>
          <a:p>
            <a:r>
              <a:rPr lang="ru-RU" sz="1600" dirty="0"/>
              <a:t>в 2013 г.- 4 467 </a:t>
            </a:r>
            <a:r>
              <a:rPr lang="ru-RU" sz="1600" dirty="0" err="1"/>
              <a:t>млн.руб</a:t>
            </a:r>
            <a:r>
              <a:rPr lang="ru-RU" sz="1600" dirty="0"/>
              <a:t>.</a:t>
            </a:r>
          </a:p>
          <a:p>
            <a:r>
              <a:rPr lang="ru-RU" sz="1600" dirty="0"/>
              <a:t>в 2014 г – 6 590 млн. </a:t>
            </a:r>
            <a:r>
              <a:rPr lang="ru-RU" sz="1600" dirty="0" err="1"/>
              <a:t>руб</a:t>
            </a:r>
            <a:r>
              <a:rPr lang="ru-RU" sz="1600" dirty="0"/>
              <a:t>,</a:t>
            </a:r>
          </a:p>
          <a:p>
            <a:r>
              <a:rPr lang="ru-RU" sz="1600" dirty="0"/>
              <a:t>за 2015 г – 8 107 млн. руб.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0123" y="293643"/>
            <a:ext cx="684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</a:rPr>
              <a:t>Статистика МЧС</a:t>
            </a:r>
          </a:p>
        </p:txBody>
      </p:sp>
      <p:cxnSp>
        <p:nvCxnSpPr>
          <p:cNvPr id="12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0" y="980728"/>
            <a:ext cx="9144000" cy="1"/>
          </a:xfrm>
          <a:prstGeom prst="line">
            <a:avLst/>
          </a:prstGeom>
          <a:noFill/>
          <a:ln w="190500" cmpd="tri" algn="ctr">
            <a:solidFill>
              <a:srgbClr val="029E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90224"/>
            <a:ext cx="2548525" cy="16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7823" y="3158002"/>
            <a:ext cx="583264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13:20, 26 октября 2016</a:t>
            </a:r>
          </a:p>
          <a:p>
            <a:r>
              <a:rPr lang="ru-RU" sz="1400" b="1" cap="all" dirty="0"/>
              <a:t>Медведева эвакуировали из зала в </a:t>
            </a:r>
            <a:r>
              <a:rPr lang="ru-RU" sz="1400" b="1" cap="all" dirty="0" err="1"/>
              <a:t>Сколково</a:t>
            </a:r>
            <a:endParaRPr lang="ru-RU" sz="1400" b="1" cap="all" dirty="0"/>
          </a:p>
          <a:p>
            <a:endParaRPr lang="ru-RU" sz="1400" cap="all" dirty="0"/>
          </a:p>
          <a:p>
            <a:pPr algn="just"/>
            <a:r>
              <a:rPr lang="ru-RU" sz="1400" dirty="0"/>
              <a:t>Премьер-министр России Дмитрий Медведев вместе с участниками Форума «Открытые инновации» в </a:t>
            </a:r>
            <a:r>
              <a:rPr lang="ru-RU" sz="1400" dirty="0" err="1"/>
              <a:t>Сколково</a:t>
            </a:r>
            <a:r>
              <a:rPr lang="ru-RU" sz="1400" dirty="0"/>
              <a:t> был вынужден эвакуироваться из зала, где проходит мероприятие. Об этом сообщает ТАСС.</a:t>
            </a:r>
          </a:p>
          <a:p>
            <a:pPr algn="just"/>
            <a:r>
              <a:rPr lang="ru-RU" sz="1400" dirty="0"/>
              <a:t>Во время дискуссии ведущий призвал «в целях безопасности покинуть помещение». Присутствующие направились на выход.</a:t>
            </a:r>
          </a:p>
          <a:p>
            <a:pPr algn="just"/>
            <a:r>
              <a:rPr lang="ru-RU" sz="1400" dirty="0"/>
              <a:t>Как передает корреспондент «</a:t>
            </a:r>
            <a:r>
              <a:rPr lang="ru-RU" sz="1400" dirty="0" err="1"/>
              <a:t>Ленты.ру</a:t>
            </a:r>
            <a:r>
              <a:rPr lang="ru-RU" sz="1400" dirty="0"/>
              <a:t>», участников пленарной сессии вывели по инициативе ФСО. В основном зале чувствуется запах гари. Предположительно, в куполе над помещением воспламенился кабель </a:t>
            </a:r>
            <a:r>
              <a:rPr lang="ru-RU" sz="1400" b="1" dirty="0"/>
              <a:t>— произошло короткое замыкание</a:t>
            </a:r>
            <a:r>
              <a:rPr lang="ru-RU" sz="1400" dirty="0"/>
              <a:t>. Заседание прервалось после нескольких хлопков.</a:t>
            </a:r>
          </a:p>
        </p:txBody>
      </p:sp>
    </p:spTree>
    <p:extLst>
      <p:ext uri="{BB962C8B-B14F-4D97-AF65-F5344CB8AC3E}">
        <p14:creationId xmlns:p14="http://schemas.microsoft.com/office/powerpoint/2010/main" val="212904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3848" y="72579"/>
            <a:ext cx="5866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СОВМЕСТНАЯ ИНИЦИАТИВА</a:t>
            </a:r>
          </a:p>
        </p:txBody>
      </p:sp>
      <p:pic>
        <p:nvPicPr>
          <p:cNvPr id="8" name="Picture 2" descr="http://www.cablez.ru/images/uploads/article761-main-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" b="-2"/>
          <a:stretch>
            <a:fillRect/>
          </a:stretch>
        </p:blipFill>
        <p:spPr bwMode="auto">
          <a:xfrm>
            <a:off x="6372200" y="4543418"/>
            <a:ext cx="20923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829531"/>
            <a:ext cx="2893033" cy="910341"/>
          </a:xfrm>
          <a:prstGeom prst="rect">
            <a:avLst/>
          </a:prstGeom>
          <a:ln w="12700">
            <a:noFill/>
          </a:ln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6" y="5369805"/>
            <a:ext cx="3111460" cy="69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0" y="980728"/>
            <a:ext cx="9144000" cy="1"/>
          </a:xfrm>
          <a:prstGeom prst="line">
            <a:avLst/>
          </a:prstGeom>
          <a:noFill/>
          <a:ln w="190500" cmpd="tri" algn="ctr">
            <a:solidFill>
              <a:srgbClr val="029E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2" descr="C:\DOCUME~1\7B5C~1\LOCALS~1\Temp\Rar$DR48.840\cabel_bez_opasnosty-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04" y="662179"/>
            <a:ext cx="4680520" cy="28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98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0" y="1268413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Calibri" panose="020F0502020204030204" pitchFamily="34" charset="0"/>
              </a:rPr>
              <a:t> </a:t>
            </a:r>
            <a:r>
              <a:rPr lang="ru-RU" altLang="ru-RU" sz="2000" b="1" dirty="0">
                <a:latin typeface="Calibri" panose="020F0502020204030204" pitchFamily="34" charset="0"/>
              </a:rPr>
              <a:t>16 марта 2016 –</a:t>
            </a:r>
            <a:r>
              <a:rPr lang="en-US" altLang="ru-RU" sz="2000" b="1" dirty="0">
                <a:latin typeface="Calibri" panose="020F0502020204030204" pitchFamily="34" charset="0"/>
              </a:rPr>
              <a:t> </a:t>
            </a:r>
            <a:r>
              <a:rPr lang="ru-RU" altLang="ru-RU" sz="2000" b="1" dirty="0">
                <a:latin typeface="Calibri" panose="020F0502020204030204" pitchFamily="34" charset="0"/>
              </a:rPr>
              <a:t>в рамках выставки </a:t>
            </a:r>
            <a:r>
              <a:rPr lang="en-US" altLang="ru-RU" sz="2000" b="1" dirty="0">
                <a:latin typeface="Calibri" panose="020F0502020204030204" pitchFamily="34" charset="0"/>
              </a:rPr>
              <a:t>CABEX </a:t>
            </a:r>
            <a:r>
              <a:rPr lang="ru-RU" altLang="ru-RU" sz="2000" b="1" dirty="0">
                <a:latin typeface="Calibri" panose="020F0502020204030204" pitchFamily="34" charset="0"/>
              </a:rPr>
              <a:t>состоялось собрание крупных компаний – участников кабельного рынка- производителей и дистрибуторов.</a:t>
            </a:r>
          </a:p>
          <a:p>
            <a:pPr eaLnBrk="1" hangingPunct="1"/>
            <a:endParaRPr lang="ru-RU" altLang="ru-RU" sz="2800" b="1" dirty="0">
              <a:latin typeface="Calibri" panose="020F0502020204030204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07504" y="2924944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Calibri" panose="020F0502020204030204" pitchFamily="34" charset="0"/>
              </a:rPr>
              <a:t>Единогласно принято решение:</a:t>
            </a:r>
          </a:p>
          <a:p>
            <a:pPr eaLnBrk="1" hangingPunct="1"/>
            <a:endParaRPr lang="ru-RU" altLang="ru-RU" sz="2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2000" b="1" dirty="0">
                <a:latin typeface="Calibri" panose="020F0502020204030204" pitchFamily="34" charset="0"/>
              </a:rPr>
              <a:t>1. Разработать и подписать совместное заявление участников кабельного рынка о противодействии фальсификату.</a:t>
            </a:r>
            <a:r>
              <a:rPr lang="en-US" altLang="ru-RU" sz="2000" b="1" dirty="0">
                <a:latin typeface="Calibri" panose="020F0502020204030204" pitchFamily="34" charset="0"/>
              </a:rPr>
              <a:t> (</a:t>
            </a:r>
            <a:r>
              <a:rPr lang="ru-RU" altLang="ru-RU" sz="2000" b="1" dirty="0">
                <a:latin typeface="Calibri" panose="020F0502020204030204" pitchFamily="34" charset="0"/>
              </a:rPr>
              <a:t>дата собрания для подписания- 14 апреля)</a:t>
            </a:r>
          </a:p>
          <a:p>
            <a:pPr eaLnBrk="1" hangingPunct="1"/>
            <a:r>
              <a:rPr lang="ru-RU" altLang="ru-RU" sz="2000" b="1" dirty="0">
                <a:latin typeface="Calibri" panose="020F0502020204030204" pitchFamily="34" charset="0"/>
              </a:rPr>
              <a:t>2. Назначить дату- с </a:t>
            </a:r>
            <a:r>
              <a:rPr lang="ru-RU" altLang="ru-RU" sz="2000" b="1" u="sng" dirty="0">
                <a:latin typeface="Calibri" panose="020F0502020204030204" pitchFamily="34" charset="0"/>
              </a:rPr>
              <a:t>1 июля</a:t>
            </a:r>
            <a:r>
              <a:rPr lang="ru-RU" altLang="ru-RU" sz="2000" b="1" dirty="0">
                <a:latin typeface="Calibri" panose="020F0502020204030204" pitchFamily="34" charset="0"/>
              </a:rPr>
              <a:t> вся кабельно-проводниковая продукция должна производиться и реализовываться в полном соответствии с техническими регламентами</a:t>
            </a: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3419872" y="286260"/>
            <a:ext cx="5616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Проект «Кабель без опасности»</a:t>
            </a:r>
          </a:p>
        </p:txBody>
      </p:sp>
    </p:spTree>
    <p:extLst>
      <p:ext uri="{BB962C8B-B14F-4D97-AF65-F5344CB8AC3E}">
        <p14:creationId xmlns:p14="http://schemas.microsoft.com/office/powerpoint/2010/main" val="53011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107504" y="1700808"/>
            <a:ext cx="89646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14 апреля 2016 г. состоялась конференция участников кабельного рынка.</a:t>
            </a:r>
          </a:p>
          <a:p>
            <a:pPr eaLnBrk="1" hangingPunct="1"/>
            <a:endParaRPr lang="ru-RU" altLang="ru-RU" sz="2000" b="1" dirty="0"/>
          </a:p>
          <a:p>
            <a:pPr eaLnBrk="1" hangingPunct="1"/>
            <a:r>
              <a:rPr lang="ru-RU" altLang="ru-RU" sz="2000" b="1" dirty="0"/>
              <a:t>На конференции присутствовали </a:t>
            </a:r>
            <a:r>
              <a:rPr lang="ru-RU" altLang="ru-RU" sz="2000" b="1" u="sng" dirty="0"/>
              <a:t>160</a:t>
            </a:r>
            <a:r>
              <a:rPr lang="ru-RU" altLang="ru-RU" sz="2000" b="1" dirty="0"/>
              <a:t> представителей </a:t>
            </a:r>
            <a:r>
              <a:rPr lang="ru-RU" altLang="ru-RU" sz="2000" b="1" u="sng" dirty="0"/>
              <a:t>117 компаний</a:t>
            </a:r>
            <a:r>
              <a:rPr lang="ru-RU" altLang="ru-RU" sz="2000" b="1" dirty="0"/>
              <a:t>, из них 48 дистрибуторских компаний, </a:t>
            </a:r>
            <a:r>
              <a:rPr lang="ru-RU" altLang="ru-RU" sz="2000" b="1" u="sng" dirty="0"/>
              <a:t>58 производителей </a:t>
            </a:r>
          </a:p>
          <a:p>
            <a:pPr eaLnBrk="1" hangingPunct="1"/>
            <a:endParaRPr lang="ru-RU" altLang="ru-RU" sz="2000" b="1" dirty="0"/>
          </a:p>
          <a:p>
            <a:pPr eaLnBrk="1" hangingPunct="1"/>
            <a:endParaRPr lang="ru-RU" altLang="ru-RU" sz="2000" b="1" dirty="0"/>
          </a:p>
          <a:p>
            <a:pPr eaLnBrk="1" hangingPunct="1"/>
            <a:r>
              <a:rPr lang="ru-RU" altLang="ru-RU" sz="2000" b="1" dirty="0"/>
              <a:t>Инициаторы конференции: Ассоциации «Честная позиция»,   «Электрокабель», «Алюминиевая Ассоциация».</a:t>
            </a:r>
          </a:p>
          <a:p>
            <a:pPr eaLnBrk="1" hangingPunct="1"/>
            <a:endParaRPr lang="ru-RU" altLang="ru-RU" sz="2000" b="1" u="sng" dirty="0"/>
          </a:p>
          <a:p>
            <a:pPr eaLnBrk="1" hangingPunct="1"/>
            <a:r>
              <a:rPr lang="ru-RU" altLang="ru-RU" sz="2000" b="1" dirty="0"/>
              <a:t>На собрании подписано 65 заявлений</a:t>
            </a:r>
          </a:p>
          <a:p>
            <a:pPr eaLnBrk="1" hangingPunct="1"/>
            <a:r>
              <a:rPr lang="ru-RU" altLang="ru-RU" sz="2000" b="1" dirty="0"/>
              <a:t>(не все участники имели полномочия подписания)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436273" y="260648"/>
            <a:ext cx="5616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</a:rPr>
              <a:t>Проект «Кабель без опасности»</a:t>
            </a:r>
          </a:p>
        </p:txBody>
      </p:sp>
    </p:spTree>
    <p:extLst>
      <p:ext uri="{BB962C8B-B14F-4D97-AF65-F5344CB8AC3E}">
        <p14:creationId xmlns:p14="http://schemas.microsoft.com/office/powerpoint/2010/main" val="405283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55" y="1105729"/>
            <a:ext cx="6160240" cy="1397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09" y="2503431"/>
            <a:ext cx="6067425" cy="103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577975"/>
            <a:ext cx="6015038" cy="1076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789" y="4482158"/>
            <a:ext cx="462915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279" y="5647069"/>
            <a:ext cx="738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Члены Ассоциации: 18 участников в октябре 2016 года.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623" y="4547417"/>
            <a:ext cx="1504950" cy="733425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131840" y="110146"/>
            <a:ext cx="5832648" cy="1020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Ассоциация «Честная позиция»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9132" y="1581163"/>
            <a:ext cx="1350519" cy="503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7579" y="2650912"/>
            <a:ext cx="1882641" cy="57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38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2105" y="299708"/>
            <a:ext cx="404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СОВМЕСТНОЕ ЗАЯВЛЕНИЕ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3" y="1234773"/>
            <a:ext cx="3863572" cy="54327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152" y="1234773"/>
            <a:ext cx="3724854" cy="4445772"/>
          </a:xfrm>
          <a:prstGeom prst="rect">
            <a:avLst/>
          </a:prstGeom>
        </p:spPr>
      </p:pic>
      <p:cxnSp>
        <p:nvCxnSpPr>
          <p:cNvPr id="10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0" y="980728"/>
            <a:ext cx="9144000" cy="1"/>
          </a:xfrm>
          <a:prstGeom prst="line">
            <a:avLst/>
          </a:prstGeom>
          <a:noFill/>
          <a:ln w="190500" cmpd="tri" algn="ctr">
            <a:solidFill>
              <a:srgbClr val="029E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51317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9531" y="5565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Список компаний, подписавших совместное заявление участников кабельного рынка об этике работы.</a:t>
            </a:r>
          </a:p>
        </p:txBody>
      </p:sp>
      <p:cxnSp>
        <p:nvCxnSpPr>
          <p:cNvPr id="6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0" y="836712"/>
            <a:ext cx="9144000" cy="1"/>
          </a:xfrm>
          <a:prstGeom prst="line">
            <a:avLst/>
          </a:prstGeom>
          <a:noFill/>
          <a:ln w="190500" cmpd="tri" algn="ctr">
            <a:solidFill>
              <a:srgbClr val="029E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94832" y="836712"/>
            <a:ext cx="28929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</a:t>
            </a:r>
            <a:r>
              <a:rPr lang="ru-RU" sz="1000" dirty="0" err="1"/>
              <a:t>Интегра</a:t>
            </a:r>
            <a:r>
              <a:rPr lang="ru-RU" sz="1000" dirty="0"/>
              <a:t> кабельные системы"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"РКБ"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"ЭМ-кабель"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"ТД "ВНИИКП"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"НПП "</a:t>
            </a:r>
            <a:r>
              <a:rPr lang="ru-RU" sz="1000" dirty="0" err="1"/>
              <a:t>Спецкабель</a:t>
            </a:r>
            <a:r>
              <a:rPr lang="ru-RU" sz="1000" dirty="0"/>
              <a:t>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КАПЛЕКС (кабельный завод)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ЭКС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</a:t>
            </a:r>
            <a:r>
              <a:rPr lang="ru-RU" sz="1000" dirty="0" err="1"/>
              <a:t>Энсто</a:t>
            </a:r>
            <a:r>
              <a:rPr lang="ru-RU" sz="1000" dirty="0"/>
              <a:t> Рус"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"Толедо"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"Альянс-Комплект"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Орск-</a:t>
            </a:r>
            <a:r>
              <a:rPr lang="ru-RU" sz="1000" dirty="0" err="1"/>
              <a:t>Электро</a:t>
            </a:r>
            <a:r>
              <a:rPr lang="ru-RU" sz="1000" dirty="0"/>
              <a:t>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Форум </a:t>
            </a:r>
            <a:r>
              <a:rPr lang="ru-RU" sz="1000" dirty="0" err="1"/>
              <a:t>Электро</a:t>
            </a:r>
            <a:r>
              <a:rPr lang="ru-RU" sz="1000" dirty="0"/>
              <a:t>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</a:t>
            </a:r>
            <a:r>
              <a:rPr lang="ru-RU" sz="1000" dirty="0" err="1"/>
              <a:t>Экокабель</a:t>
            </a:r>
            <a:r>
              <a:rPr lang="ru-RU" sz="1000" dirty="0"/>
              <a:t>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ЗАО "</a:t>
            </a:r>
            <a:r>
              <a:rPr lang="ru-RU" sz="1000" dirty="0" err="1"/>
              <a:t>Людиновокабель</a:t>
            </a:r>
            <a:r>
              <a:rPr lang="ru-RU" sz="1000" dirty="0"/>
              <a:t>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ЗАО "УНКОМТЕХ"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"ТПД "Паритет"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Русская Кабельная компания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"ИНПК РЭК"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"ВЛКЗ"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ГК Электрон Электрон-Опт, ООО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</a:t>
            </a:r>
            <a:r>
              <a:rPr lang="ru-RU" sz="1000" dirty="0" err="1"/>
              <a:t>Альгиз</a:t>
            </a:r>
            <a:r>
              <a:rPr lang="ru-RU" sz="1000" dirty="0"/>
              <a:t>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</a:t>
            </a:r>
            <a:r>
              <a:rPr lang="ru-RU" sz="1000" dirty="0" err="1"/>
              <a:t>Сарансккабель</a:t>
            </a:r>
            <a:r>
              <a:rPr lang="ru-RU" sz="1000" dirty="0"/>
              <a:t>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ВОКЗ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/>
              <a:t>Квадро</a:t>
            </a:r>
            <a:r>
              <a:rPr lang="ru-RU" sz="1000" dirty="0"/>
              <a:t> - </a:t>
            </a:r>
            <a:r>
              <a:rPr lang="ru-RU" sz="1000" dirty="0" err="1"/>
              <a:t>Импэкс</a:t>
            </a:r>
            <a:r>
              <a:rPr lang="ru-RU" sz="1000" dirty="0"/>
              <a:t>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ГК </a:t>
            </a:r>
            <a:r>
              <a:rPr lang="ru-RU" sz="1000" dirty="0" err="1"/>
              <a:t>Энергомикс</a:t>
            </a:r>
            <a:r>
              <a:rPr lang="ru-RU" sz="1000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"Кабель-Пласт"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Озерский /Радиус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ЭТМ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</a:t>
            </a:r>
            <a:r>
              <a:rPr lang="ru-RU" sz="1000" dirty="0" err="1"/>
              <a:t>Таткабель</a:t>
            </a:r>
            <a:r>
              <a:rPr lang="ru-RU" sz="1000" dirty="0"/>
              <a:t>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</a:t>
            </a:r>
            <a:r>
              <a:rPr lang="ru-RU" sz="1000" dirty="0" err="1"/>
              <a:t>Вимкабель</a:t>
            </a:r>
            <a:r>
              <a:rPr lang="ru-RU" sz="1000" dirty="0"/>
              <a:t>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</a:t>
            </a:r>
            <a:r>
              <a:rPr lang="ru-RU" sz="1000" dirty="0" err="1"/>
              <a:t>Промстройкабель</a:t>
            </a:r>
            <a:r>
              <a:rPr lang="ru-RU" sz="1000" dirty="0"/>
              <a:t>"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/>
              <a:t>Тесли</a:t>
            </a:r>
            <a:r>
              <a:rPr lang="ru-RU" sz="1000" dirty="0"/>
              <a:t>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</a:t>
            </a:r>
            <a:r>
              <a:rPr lang="ru-RU" sz="1000" dirty="0" err="1"/>
              <a:t>Энергоснаб</a:t>
            </a:r>
            <a:r>
              <a:rPr lang="ru-RU" sz="1000" dirty="0"/>
              <a:t>"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/>
              <a:t>Элком-Электро</a:t>
            </a:r>
            <a:r>
              <a:rPr lang="ru-RU" sz="1000" dirty="0"/>
              <a:t> 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ОАО "НП "</a:t>
            </a:r>
            <a:r>
              <a:rPr lang="ru-RU" sz="1000" dirty="0" err="1"/>
              <a:t>Подольсккабель</a:t>
            </a:r>
            <a:r>
              <a:rPr lang="ru-RU" sz="1000" dirty="0"/>
              <a:t>"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Сегмент-</a:t>
            </a:r>
            <a:r>
              <a:rPr lang="ru-RU" sz="1000" dirty="0" err="1"/>
              <a:t>Энерго</a:t>
            </a:r>
            <a:r>
              <a:rPr lang="ru-RU" sz="1000" dirty="0"/>
              <a:t> Кабель/</a:t>
            </a:r>
            <a:r>
              <a:rPr lang="ru-RU" sz="1000" dirty="0" err="1"/>
              <a:t>Пожспецкабель</a:t>
            </a:r>
            <a:r>
              <a:rPr lang="ru-RU" sz="1000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ООО "Конкорд«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/>
              <a:t>УГМК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836711"/>
            <a:ext cx="3240360" cy="677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АО "Завод "</a:t>
            </a:r>
            <a:r>
              <a:rPr lang="ru-RU" sz="1000" dirty="0" err="1"/>
              <a:t>Энергокабель</a:t>
            </a:r>
            <a:r>
              <a:rPr lang="ru-RU" sz="1000" dirty="0"/>
              <a:t>"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ООО "</a:t>
            </a:r>
            <a:r>
              <a:rPr lang="ru-RU" sz="1000" dirty="0" err="1"/>
              <a:t>КамКат</a:t>
            </a:r>
            <a:r>
              <a:rPr lang="ru-RU" sz="1000" dirty="0"/>
              <a:t>«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40 ЗАО "КЗ "</a:t>
            </a:r>
            <a:r>
              <a:rPr lang="ru-RU" sz="1000" dirty="0" err="1"/>
              <a:t>Кавказкабель</a:t>
            </a:r>
            <a:r>
              <a:rPr lang="ru-RU" sz="1000" dirty="0"/>
              <a:t>" (ООО "ТПК - Менеджмент") 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ООО "</a:t>
            </a:r>
            <a:r>
              <a:rPr lang="ru-RU" sz="1000" dirty="0" err="1"/>
              <a:t>Росскат</a:t>
            </a:r>
            <a:r>
              <a:rPr lang="ru-RU" sz="1000" dirty="0"/>
              <a:t>-Центр"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Самарская Кабельная компания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ЗАО "</a:t>
            </a:r>
            <a:r>
              <a:rPr lang="ru-RU" sz="1000" dirty="0" err="1"/>
              <a:t>Элкаб</a:t>
            </a:r>
            <a:r>
              <a:rPr lang="ru-RU" sz="1000" dirty="0"/>
              <a:t>"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ООО "ХКА"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Ореол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ООО "</a:t>
            </a:r>
            <a:r>
              <a:rPr lang="ru-RU" sz="1000" dirty="0" err="1"/>
              <a:t>Юнэкс</a:t>
            </a:r>
            <a:r>
              <a:rPr lang="ru-RU" sz="1000" dirty="0"/>
              <a:t> Групп"/ </a:t>
            </a:r>
            <a:r>
              <a:rPr lang="ru-RU" sz="1000" dirty="0" err="1"/>
              <a:t>Альфакабель</a:t>
            </a:r>
            <a:r>
              <a:rPr lang="ru-RU" sz="1000" dirty="0"/>
              <a:t>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АВС-</a:t>
            </a:r>
            <a:r>
              <a:rPr lang="ru-RU" sz="1000" dirty="0" err="1"/>
              <a:t>Электро</a:t>
            </a:r>
            <a:r>
              <a:rPr lang="ru-RU" sz="1000" dirty="0"/>
              <a:t>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Дмитров Кабель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ООО "ТД "Кабель ПК"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АО "Псковский кабельный завод" 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ООО "</a:t>
            </a:r>
            <a:r>
              <a:rPr lang="ru-RU" sz="1000" dirty="0" err="1"/>
              <a:t>ПромЭл</a:t>
            </a:r>
            <a:r>
              <a:rPr lang="ru-RU" sz="1000" dirty="0"/>
              <a:t>"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ЗАО "</a:t>
            </a:r>
            <a:r>
              <a:rPr lang="ru-RU" sz="1000" dirty="0" err="1"/>
              <a:t>Москабельмет</a:t>
            </a:r>
            <a:r>
              <a:rPr lang="ru-RU" sz="1000" dirty="0"/>
              <a:t>"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НКЗ Электрокабель НН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ООО "</a:t>
            </a:r>
            <a:r>
              <a:rPr lang="ru-RU" sz="1000" dirty="0" err="1"/>
              <a:t>Магна</a:t>
            </a:r>
            <a:r>
              <a:rPr lang="ru-RU" sz="1000" dirty="0"/>
              <a:t>"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Томский кабельный завод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РЭМЗ ТМ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Татнефть-кабель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ОАО </a:t>
            </a:r>
            <a:r>
              <a:rPr lang="ru-RU" sz="1000" dirty="0" err="1"/>
              <a:t>Щучинский</a:t>
            </a:r>
            <a:r>
              <a:rPr lang="ru-RU" sz="1000" dirty="0"/>
              <a:t> завод </a:t>
            </a:r>
            <a:r>
              <a:rPr lang="ru-RU" sz="1000" dirty="0" err="1"/>
              <a:t>Автопровод</a:t>
            </a:r>
            <a:r>
              <a:rPr lang="ru-RU" sz="1000" dirty="0"/>
              <a:t>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Русский Свет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КЗ Эксперт-кабель 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ТД </a:t>
            </a:r>
            <a:r>
              <a:rPr lang="ru-RU" sz="1000" dirty="0" err="1"/>
              <a:t>Ункомтех</a:t>
            </a:r>
            <a:r>
              <a:rPr lang="ru-RU" sz="1000" dirty="0"/>
              <a:t>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ПКП Курс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Европейская электротехника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Электропровод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ГК </a:t>
            </a:r>
            <a:r>
              <a:rPr lang="ru-RU" sz="1000" dirty="0" err="1"/>
              <a:t>Севкабель</a:t>
            </a:r>
            <a:r>
              <a:rPr lang="ru-RU" sz="1000" dirty="0"/>
              <a:t> 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 err="1"/>
              <a:t>Русал</a:t>
            </a:r>
            <a:r>
              <a:rPr lang="ru-RU" sz="1000" dirty="0"/>
              <a:t>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 err="1"/>
              <a:t>Мемотерм</a:t>
            </a:r>
            <a:r>
              <a:rPr lang="ru-RU" sz="1000" dirty="0"/>
              <a:t>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ОАО ВНИИКП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 err="1"/>
              <a:t>Росэлектро</a:t>
            </a:r>
            <a:r>
              <a:rPr lang="ru-RU" sz="1000" dirty="0"/>
              <a:t>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НК-</a:t>
            </a:r>
            <a:r>
              <a:rPr lang="ru-RU" sz="1000" dirty="0" err="1"/>
              <a:t>Северозапад</a:t>
            </a:r>
            <a:r>
              <a:rPr lang="ru-RU" sz="1000" dirty="0"/>
              <a:t> 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Поволжский кабельный центр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Промышленная Группа </a:t>
            </a:r>
            <a:r>
              <a:rPr lang="ru-RU" sz="1000" dirty="0" err="1"/>
              <a:t>Элпром</a:t>
            </a:r>
            <a:r>
              <a:rPr lang="ru-RU" sz="1000" dirty="0"/>
              <a:t> 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ООО «КВИН»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ООО «</a:t>
            </a:r>
            <a:r>
              <a:rPr lang="ru-RU" sz="1000" dirty="0" err="1"/>
              <a:t>Рыбинсккабель</a:t>
            </a:r>
            <a:r>
              <a:rPr lang="ru-RU" sz="1000" dirty="0"/>
              <a:t>» 	</a:t>
            </a:r>
          </a:p>
          <a:p>
            <a:pPr marL="228600" indent="-228600">
              <a:buFont typeface="+mj-lt"/>
              <a:buAutoNum type="arabicPeriod" startAt="39"/>
            </a:pPr>
            <a:r>
              <a:rPr lang="ru-RU" sz="1000" dirty="0"/>
              <a:t>ООО ПКФ «</a:t>
            </a:r>
            <a:r>
              <a:rPr lang="ru-RU" sz="1000" dirty="0" err="1"/>
              <a:t>Монэл</a:t>
            </a:r>
            <a:r>
              <a:rPr lang="ru-RU" sz="1000" dirty="0"/>
              <a:t>» </a:t>
            </a:r>
          </a:p>
          <a:p>
            <a:endParaRPr lang="ru-RU" sz="1000" dirty="0"/>
          </a:p>
          <a:p>
            <a:r>
              <a:rPr lang="ru-RU" sz="1000" dirty="0"/>
              <a:t>	</a:t>
            </a:r>
          </a:p>
          <a:p>
            <a:endParaRPr lang="ru-RU" sz="1000" dirty="0"/>
          </a:p>
          <a:p>
            <a:r>
              <a:rPr lang="ru-RU" sz="1000" dirty="0"/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836712"/>
            <a:ext cx="367240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ЗАО "</a:t>
            </a:r>
            <a:r>
              <a:rPr lang="ru-RU" sz="1000" dirty="0" err="1"/>
              <a:t>Цветлит</a:t>
            </a:r>
            <a:r>
              <a:rPr lang="ru-RU" sz="1000" dirty="0"/>
              <a:t>" (Саранск)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ООО </a:t>
            </a:r>
            <a:r>
              <a:rPr lang="ru-RU" sz="1000" dirty="0" err="1"/>
              <a:t>Кронус</a:t>
            </a:r>
            <a:r>
              <a:rPr lang="ru-RU" sz="1000" dirty="0"/>
              <a:t> (Санкт-Петербург)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ООО "</a:t>
            </a:r>
            <a:r>
              <a:rPr lang="ru-RU" sz="1000" dirty="0" err="1"/>
              <a:t>Оптикэнерго</a:t>
            </a:r>
            <a:r>
              <a:rPr lang="ru-RU" sz="1000" dirty="0"/>
              <a:t>" (Саранск)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ООО "ТК </a:t>
            </a:r>
            <a:r>
              <a:rPr lang="ru-RU" sz="1000" dirty="0" err="1"/>
              <a:t>Электроцентр</a:t>
            </a:r>
            <a:r>
              <a:rPr lang="ru-RU" sz="1000" dirty="0"/>
              <a:t>" (Казань)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ООО "</a:t>
            </a:r>
            <a:r>
              <a:rPr lang="ru-RU" sz="1000" dirty="0" err="1"/>
              <a:t>Югкабель</a:t>
            </a:r>
            <a:r>
              <a:rPr lang="ru-RU" sz="1000" dirty="0"/>
              <a:t>" (Краснодар)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АО "Завод </a:t>
            </a:r>
            <a:r>
              <a:rPr lang="ru-RU" sz="1000" dirty="0" err="1"/>
              <a:t>Чувашкабель</a:t>
            </a:r>
            <a:r>
              <a:rPr lang="ru-RU" sz="1000" dirty="0"/>
              <a:t>"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СЗАО "</a:t>
            </a:r>
            <a:r>
              <a:rPr lang="ru-RU" sz="1000" dirty="0" err="1"/>
              <a:t>Белтелекабель</a:t>
            </a:r>
            <a:r>
              <a:rPr lang="ru-RU" sz="1000" dirty="0"/>
              <a:t>" 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ООО "</a:t>
            </a:r>
            <a:r>
              <a:rPr lang="ru-RU" sz="1000" dirty="0" err="1"/>
              <a:t>Директ</a:t>
            </a:r>
            <a:r>
              <a:rPr lang="ru-RU" sz="1000" dirty="0"/>
              <a:t>-Электрик"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ЗАО "Металлист"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 ООО "ТД "</a:t>
            </a:r>
            <a:r>
              <a:rPr lang="ru-RU" sz="1000" dirty="0" err="1"/>
              <a:t>Электрум</a:t>
            </a:r>
            <a:r>
              <a:rPr lang="ru-RU" sz="1000" dirty="0"/>
              <a:t>"/ ЗАО "</a:t>
            </a:r>
            <a:r>
              <a:rPr lang="ru-RU" sz="1000" dirty="0" err="1"/>
              <a:t>Электрум</a:t>
            </a:r>
            <a:r>
              <a:rPr lang="ru-RU" sz="1000" dirty="0"/>
              <a:t>"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ООО "</a:t>
            </a:r>
            <a:r>
              <a:rPr lang="ru-RU" sz="1000" dirty="0" err="1"/>
              <a:t>РегионЭнергоГрупп</a:t>
            </a:r>
            <a:r>
              <a:rPr lang="ru-RU" sz="1000" dirty="0"/>
              <a:t> 116"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БАКО, </a:t>
            </a:r>
            <a:r>
              <a:rPr lang="ru-RU" sz="1000" dirty="0" err="1"/>
              <a:t>г.Барнаул</a:t>
            </a:r>
            <a:r>
              <a:rPr lang="ru-RU" sz="1000" dirty="0"/>
              <a:t>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ЭЛСИС, </a:t>
            </a:r>
            <a:r>
              <a:rPr lang="ru-RU" sz="1000" dirty="0" err="1"/>
              <a:t>г.Новосибирск</a:t>
            </a:r>
            <a:r>
              <a:rPr lang="ru-RU" sz="1000" dirty="0"/>
              <a:t>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ООО </a:t>
            </a:r>
            <a:r>
              <a:rPr lang="ru-RU" sz="1000" dirty="0" err="1"/>
              <a:t>Волгаэлектрокабель</a:t>
            </a:r>
            <a:r>
              <a:rPr lang="ru-RU" sz="1000" dirty="0"/>
              <a:t>, </a:t>
            </a:r>
            <a:r>
              <a:rPr lang="ru-RU" sz="1000" dirty="0" err="1"/>
              <a:t>г.Нижний</a:t>
            </a:r>
            <a:r>
              <a:rPr lang="ru-RU" sz="1000" dirty="0"/>
              <a:t> Новгород 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ООО «</a:t>
            </a:r>
            <a:r>
              <a:rPr lang="ru-RU" sz="1000" dirty="0" err="1"/>
              <a:t>БестКабель</a:t>
            </a:r>
            <a:r>
              <a:rPr lang="ru-RU" sz="1000" dirty="0"/>
              <a:t>», </a:t>
            </a:r>
            <a:r>
              <a:rPr lang="ru-RU" sz="1000" dirty="0" err="1"/>
              <a:t>г.Нижний</a:t>
            </a:r>
            <a:r>
              <a:rPr lang="ru-RU" sz="1000" dirty="0"/>
              <a:t> Новгород 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ООО «Бизнес-Контракт»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ПАО </a:t>
            </a:r>
            <a:r>
              <a:rPr lang="ru-RU" sz="1000" dirty="0" err="1"/>
              <a:t>Южкабель</a:t>
            </a:r>
            <a:r>
              <a:rPr lang="ru-RU" sz="1000" dirty="0"/>
              <a:t> г. Харьков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ООО «Камский Кабель», </a:t>
            </a:r>
            <a:r>
              <a:rPr lang="ru-RU" sz="1000" dirty="0" err="1"/>
              <a:t>г.Пермь</a:t>
            </a:r>
            <a:r>
              <a:rPr lang="ru-RU" sz="1000" dirty="0"/>
              <a:t>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ООО «ГК </a:t>
            </a:r>
            <a:r>
              <a:rPr lang="ru-RU" sz="1000" dirty="0" err="1"/>
              <a:t>Энергокомплект</a:t>
            </a:r>
            <a:r>
              <a:rPr lang="ru-RU" sz="1000" dirty="0"/>
              <a:t> МФ»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ООО «Кабельный завод КАБЭКС»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ООО НМК «МАСТ»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ООО «Торговый дом МКМ-кабель»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ООО "ЦК "</a:t>
            </a:r>
            <a:r>
              <a:rPr lang="ru-RU" sz="1000" dirty="0" err="1"/>
              <a:t>СМиТ</a:t>
            </a:r>
            <a:r>
              <a:rPr lang="ru-RU" sz="1000" dirty="0"/>
              <a:t>" Владивосток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ООО «</a:t>
            </a:r>
            <a:r>
              <a:rPr lang="ru-RU" sz="1000" dirty="0" err="1"/>
              <a:t>Элекон</a:t>
            </a:r>
            <a:r>
              <a:rPr lang="ru-RU" sz="1000" dirty="0"/>
              <a:t>» Москва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 ООО «Кабельный завод «АЛЮР»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 ООО «АТЕК-</a:t>
            </a:r>
            <a:r>
              <a:rPr lang="ru-RU" sz="1000" dirty="0" err="1"/>
              <a:t>Энерго</a:t>
            </a:r>
            <a:r>
              <a:rPr lang="ru-RU" sz="1000" dirty="0"/>
              <a:t>»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 ООО "ВКЗ "Волга-Дон-Кабель"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 АО «ДИАС»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 ООО «ТД «БЕЛКАБ», М.О.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 ООО «ЕВРО ПРОФИЛЬ», М.О.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 ГК СВЕТСЕРВИС (ЭЛЕКТРОСВЕТ), г. Самара 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 ООО «ТРИЭНЕРГОГРУПП», г. Москва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 ООО «Электрическая Мануфактура», г. Москва 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 ООО «ПСК Профи» г. Ярославль 	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 ООО «Формула Безопасности – Урал» г. Екатеринбург 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 ЗАО «</a:t>
            </a:r>
            <a:r>
              <a:rPr lang="ru-RU" sz="1000" dirty="0" err="1"/>
              <a:t>Режевский</a:t>
            </a:r>
            <a:r>
              <a:rPr lang="ru-RU" sz="1000" dirty="0"/>
              <a:t> кабельный завод»</a:t>
            </a:r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 ООО «</a:t>
            </a:r>
            <a:r>
              <a:rPr lang="ru-RU" sz="1000" dirty="0" err="1"/>
              <a:t>Электрокомплект</a:t>
            </a:r>
            <a:r>
              <a:rPr lang="ru-RU" sz="1000" dirty="0"/>
              <a:t>», </a:t>
            </a:r>
            <a:r>
              <a:rPr lang="ru-RU" sz="1000" dirty="0" err="1"/>
              <a:t>г.Казань</a:t>
            </a:r>
            <a:endParaRPr lang="ru-RU" sz="1000" dirty="0"/>
          </a:p>
          <a:p>
            <a:pPr marL="228600" indent="-228600">
              <a:buFont typeface="+mj-lt"/>
              <a:buAutoNum type="arabicPeriod" startAt="77"/>
            </a:pPr>
            <a:r>
              <a:rPr lang="ru-RU" sz="1000" dirty="0"/>
              <a:t> АО «ОКБКП»</a:t>
            </a:r>
          </a:p>
          <a:p>
            <a:r>
              <a:rPr lang="ru-RU" sz="1000" dirty="0"/>
              <a:t>	</a:t>
            </a:r>
          </a:p>
          <a:p>
            <a:r>
              <a:rPr lang="ru-RU" sz="1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48685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756317" y="1196752"/>
          <a:ext cx="756084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163409" y="3796531"/>
          <a:ext cx="8820472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5772" y="394259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Легитимность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944" y="3959223"/>
            <a:ext cx="1619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Определения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404" y="398875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Независимая проверка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3988757"/>
            <a:ext cx="147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Открытость и репутация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5856" y="130120"/>
            <a:ext cx="586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МЕХАНИЗМ СОБЛЮДЕНИЯ ПОЛОЖЕНИЙ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СОВМЕСТНОГО ЗАЯВЛЕНИЯ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0" y="980728"/>
            <a:ext cx="9144000" cy="1"/>
          </a:xfrm>
          <a:prstGeom prst="line">
            <a:avLst/>
          </a:prstGeom>
          <a:noFill/>
          <a:ln w="190500" cmpd="tri" algn="ctr">
            <a:solidFill>
              <a:srgbClr val="029E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07526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/>
              <a:pPr/>
              <a:t>23</a:t>
            </a:fld>
            <a:endParaRPr lang="ru-RU"/>
          </a:p>
        </p:txBody>
      </p:sp>
      <p:cxnSp>
        <p:nvCxnSpPr>
          <p:cNvPr id="5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0" y="980728"/>
            <a:ext cx="9144000" cy="1"/>
          </a:xfrm>
          <a:prstGeom prst="line">
            <a:avLst/>
          </a:prstGeom>
          <a:noFill/>
          <a:ln w="190500" cmpd="tri" algn="ctr">
            <a:solidFill>
              <a:srgbClr val="029E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" name="Схема 5"/>
          <p:cNvGraphicFramePr/>
          <p:nvPr>
            <p:extLst/>
          </p:nvPr>
        </p:nvGraphicFramePr>
        <p:xfrm>
          <a:off x="827584" y="1196752"/>
          <a:ext cx="7704856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4311575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Состав: 6 человек, по 2</a:t>
            </a:r>
            <a:r>
              <a:rPr lang="ru-RU" sz="1400" baseline="30000" dirty="0"/>
              <a:t>*</a:t>
            </a:r>
            <a:r>
              <a:rPr lang="ru-RU" sz="1400" dirty="0"/>
              <a:t> от каждой из Ассоциаций: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лицо, имеющее право действовать без доверенности (директор)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 представитель на основании доверенности.</a:t>
            </a:r>
          </a:p>
          <a:p>
            <a:r>
              <a:rPr lang="ru-RU" sz="1400" dirty="0"/>
              <a:t>Допускается привлечение экспертов.</a:t>
            </a:r>
          </a:p>
          <a:p>
            <a:endParaRPr lang="ru-RU" sz="1400" dirty="0"/>
          </a:p>
          <a:p>
            <a:r>
              <a:rPr lang="ru-RU" sz="1400" dirty="0"/>
              <a:t>Права и обязанности изложены в трехстороннем договоре о совместной деятельности.</a:t>
            </a:r>
          </a:p>
          <a:p>
            <a:r>
              <a:rPr lang="ru-RU" sz="1400" dirty="0"/>
              <a:t>Цель работы: координация действий производителей и потребителей, которые желают иметь качественную продукцию.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280027"/>
            <a:ext cx="5190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КООРДИНАЦИОННЫЙ СОВЕТ</a:t>
            </a:r>
          </a:p>
        </p:txBody>
      </p:sp>
    </p:spTree>
    <p:extLst>
      <p:ext uri="{BB962C8B-B14F-4D97-AF65-F5344CB8AC3E}">
        <p14:creationId xmlns:p14="http://schemas.microsoft.com/office/powerpoint/2010/main" val="3913033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50568" y="65368"/>
            <a:ext cx="519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Выявление фальсификата и воздействие на </a:t>
            </a:r>
            <a:r>
              <a:rPr lang="ru-RU" b="1" dirty="0" err="1">
                <a:solidFill>
                  <a:srgbClr val="C00000"/>
                </a:solidFill>
              </a:rPr>
              <a:t>недобросовестрых</a:t>
            </a:r>
            <a:r>
              <a:rPr lang="ru-RU" b="1" dirty="0">
                <a:solidFill>
                  <a:srgbClr val="C00000"/>
                </a:solidFill>
              </a:rPr>
              <a:t> участников рынка</a:t>
            </a:r>
          </a:p>
        </p:txBody>
      </p:sp>
      <p:cxnSp>
        <p:nvCxnSpPr>
          <p:cNvPr id="6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0" y="980728"/>
            <a:ext cx="9144000" cy="1"/>
          </a:xfrm>
          <a:prstGeom prst="line">
            <a:avLst/>
          </a:prstGeom>
          <a:noFill/>
          <a:ln w="190500" cmpd="tri" algn="ctr">
            <a:solidFill>
              <a:srgbClr val="029E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323528" y="1628800"/>
            <a:ext cx="820891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Как защитить свои права при покупке фальсифицированной продукции.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Список доверенных лабораторий, аккредитованных на проверку соответствия КПП требованиям ТР ТС 004</a:t>
            </a:r>
            <a:r>
              <a:rPr lang="en-US" dirty="0"/>
              <a:t>/2011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ru-RU" dirty="0"/>
              <a:t>Мониторинг рынка</a:t>
            </a:r>
          </a:p>
          <a:p>
            <a:pPr marL="342900" indent="-342900">
              <a:buFontTx/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Рассылка справочной информации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Ответы на запросы. Информирование рынка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Взаимодействие с надзорными органами.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Выявление сертификатов, выданных с нарушениями требований.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370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664" y="228591"/>
            <a:ext cx="904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ВОЗДЕЙСТВИЕ НА НАРУШИТЕЛЕЙ</a:t>
            </a:r>
          </a:p>
        </p:txBody>
      </p:sp>
      <p:cxnSp>
        <p:nvCxnSpPr>
          <p:cNvPr id="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0" y="980728"/>
            <a:ext cx="9144000" cy="1"/>
          </a:xfrm>
          <a:prstGeom prst="line">
            <a:avLst/>
          </a:prstGeom>
          <a:noFill/>
          <a:ln w="190500" cmpd="tri" algn="ctr">
            <a:solidFill>
              <a:srgbClr val="029E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0" y="1340768"/>
            <a:ext cx="3869630" cy="49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898171" cy="49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717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536" y="2166015"/>
            <a:ext cx="8820472" cy="3244334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   Всего произведено закупок  </a:t>
            </a:r>
            <a:r>
              <a:rPr lang="ru-RU" sz="4000" dirty="0">
                <a:solidFill>
                  <a:schemeClr val="tx1"/>
                </a:solidFill>
              </a:rPr>
              <a:t> &gt;</a:t>
            </a:r>
            <a:r>
              <a:rPr lang="ru-RU" sz="3200" dirty="0">
                <a:solidFill>
                  <a:schemeClr val="tx1"/>
                </a:solidFill>
              </a:rPr>
              <a:t>300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   Подготовлено и направлено </a:t>
            </a:r>
          </a:p>
          <a:p>
            <a:pPr marL="45720" indent="0">
              <a:buClr>
                <a:schemeClr val="bg2">
                  <a:lumMod val="50000"/>
                </a:schemeClr>
              </a:buClr>
              <a:buNone/>
            </a:pPr>
            <a:r>
              <a:rPr lang="ru-RU" sz="2800" dirty="0">
                <a:solidFill>
                  <a:schemeClr val="tx1"/>
                </a:solidFill>
              </a:rPr>
              <a:t>     общественных требований  - </a:t>
            </a:r>
            <a:r>
              <a:rPr lang="ru-RU" sz="3200" dirty="0">
                <a:solidFill>
                  <a:schemeClr val="tx1"/>
                </a:solidFill>
              </a:rPr>
              <a:t>100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   Передано обращений в </a:t>
            </a:r>
            <a:r>
              <a:rPr lang="ru-RU" sz="2800" dirty="0" err="1">
                <a:solidFill>
                  <a:schemeClr val="tx1"/>
                </a:solidFill>
              </a:rPr>
              <a:t>Роспотребнадзор</a:t>
            </a:r>
            <a:r>
              <a:rPr lang="ru-RU" sz="2800" dirty="0">
                <a:solidFill>
                  <a:schemeClr val="tx1"/>
                </a:solidFill>
              </a:rPr>
              <a:t> - </a:t>
            </a:r>
            <a:r>
              <a:rPr lang="ru-RU" sz="3200" dirty="0">
                <a:solidFill>
                  <a:schemeClr val="tx1"/>
                </a:solidFill>
              </a:rPr>
              <a:t>5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   Передано обращений в </a:t>
            </a:r>
            <a:r>
              <a:rPr lang="ru-RU" sz="2800" dirty="0" err="1">
                <a:solidFill>
                  <a:schemeClr val="tx1"/>
                </a:solidFill>
              </a:rPr>
              <a:t>Росстандарт</a:t>
            </a:r>
            <a:r>
              <a:rPr lang="ru-RU" sz="2800" dirty="0">
                <a:solidFill>
                  <a:schemeClr val="tx1"/>
                </a:solidFill>
              </a:rPr>
              <a:t>  - </a:t>
            </a:r>
            <a:r>
              <a:rPr lang="ru-RU" sz="3200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257891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ПРОМЕЖУТОЧНЫЕ ИТОГИ*</a:t>
            </a:r>
          </a:p>
        </p:txBody>
      </p:sp>
      <p:cxnSp>
        <p:nvCxnSpPr>
          <p:cNvPr id="6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0" y="980728"/>
            <a:ext cx="9144000" cy="1"/>
          </a:xfrm>
          <a:prstGeom prst="line">
            <a:avLst/>
          </a:prstGeom>
          <a:noFill/>
          <a:ln w="190500" cmpd="tri" algn="ctr">
            <a:solidFill>
              <a:srgbClr val="029E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" name="Picture 2" descr="Картинки по запросу роспотребнадзор 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5" y="983469"/>
            <a:ext cx="2304255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661248"/>
            <a:ext cx="565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*на конец октября 2016г.</a:t>
            </a:r>
          </a:p>
        </p:txBody>
      </p:sp>
    </p:spTree>
    <p:extLst>
      <p:ext uri="{BB962C8B-B14F-4D97-AF65-F5344CB8AC3E}">
        <p14:creationId xmlns:p14="http://schemas.microsoft.com/office/powerpoint/2010/main" val="329902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/>
              <a:pPr/>
              <a:t>27</a:t>
            </a:fld>
            <a:endParaRPr lang="ru-RU"/>
          </a:p>
        </p:txBody>
      </p:sp>
      <p:cxnSp>
        <p:nvCxnSpPr>
          <p:cNvPr id="7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0" y="980728"/>
            <a:ext cx="9144000" cy="1"/>
          </a:xfrm>
          <a:prstGeom prst="line">
            <a:avLst/>
          </a:prstGeom>
          <a:noFill/>
          <a:ln w="190500" cmpd="tri" algn="ctr">
            <a:solidFill>
              <a:srgbClr val="029E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05897" y="19719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ГОСУДАРСТВЕННАЯ КОММИСИЯ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3" y="148478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Проект Кабель без опасности участвует в работе государственных региональных комиссий по незаконному обороту промышленной</a:t>
            </a:r>
          </a:p>
          <a:p>
            <a:r>
              <a:rPr lang="ru-RU" dirty="0"/>
              <a:t>Продукции, созданных по указу Президента №31 от 23 января 2015 г.</a:t>
            </a:r>
          </a:p>
        </p:txBody>
      </p:sp>
      <p:pic>
        <p:nvPicPr>
          <p:cNvPr id="6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6673" r="9422" b="10664"/>
          <a:stretch>
            <a:fillRect/>
          </a:stretch>
        </p:blipFill>
        <p:spPr bwMode="auto">
          <a:xfrm>
            <a:off x="5344434" y="1194594"/>
            <a:ext cx="3360182" cy="483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10" y="4005064"/>
            <a:ext cx="2650887" cy="1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52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71600" y="1340768"/>
            <a:ext cx="73445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BA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«Вместе мы построим цивилизованный электротехнический рынок в РОССИИ!»</a:t>
            </a:r>
          </a:p>
        </p:txBody>
      </p:sp>
      <p:pic>
        <p:nvPicPr>
          <p:cNvPr id="15364" name="Picture 4" descr="http://i.rsk-moydom.ru/u/09/4dc13429d111e49572cd72c0679388/-/sotrudnichestvo-nedvizhim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72" y="3649092"/>
            <a:ext cx="3129248" cy="234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4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971600" y="1110255"/>
            <a:ext cx="5724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prstClr val="black"/>
                </a:solidFill>
                <a:latin typeface="Calibri" panose="020F0502020204030204" pitchFamily="34" charset="0"/>
              </a:rPr>
              <a:t>Компании дистрибуторов и производителей- всего 18 компаний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511352" y="2156742"/>
            <a:ext cx="30956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АВС-Электро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Русский Свет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ЭКС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ЭТМ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ЭЛЕВЕЛ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ФОРУМ ЭЛЕКТРО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ТОЧКА ОПОРЫ</a:t>
            </a:r>
          </a:p>
          <a:p>
            <a:pPr eaLnBrk="1" hangingPunct="1"/>
            <a:endParaRPr lang="ru-RU" altLang="ru-RU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4211960" y="2064343"/>
            <a:ext cx="55435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ДКС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ИЭК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Световые технологии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ЭКФ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ОСТЕК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КМ-ПРОФИЛЬ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Центрстройсвет</a:t>
            </a:r>
            <a:endParaRPr lang="ru-RU" altLang="ru-RU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Топ Сервис (КОСМОС)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ЕВРОПРОФИЛЬ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КЭАЗ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ПРИЗМЕН</a:t>
            </a:r>
          </a:p>
          <a:p>
            <a:pPr eaLnBrk="1" hangingPunct="1"/>
            <a:endParaRPr lang="ru-RU" altLang="ru-RU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276600" y="188913"/>
            <a:ext cx="5472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Ассоциация объединяет: </a:t>
            </a:r>
          </a:p>
        </p:txBody>
      </p:sp>
    </p:spTree>
    <p:extLst>
      <p:ext uri="{BB962C8B-B14F-4D97-AF65-F5344CB8AC3E}">
        <p14:creationId xmlns:p14="http://schemas.microsoft.com/office/powerpoint/2010/main" val="242754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419475" y="333375"/>
            <a:ext cx="5473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направления работы 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Ассоциации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27584" y="2276872"/>
            <a:ext cx="7200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Противодействие коррупционным практикам в продажах электротехники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ru-RU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Техническое соответствие: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ru-RU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- Световые приборы</a:t>
            </a:r>
          </a:p>
          <a:p>
            <a:pPr eaLnBrk="1" hangingPunct="1"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- Кабельно-проводниковая продукция</a:t>
            </a:r>
          </a:p>
        </p:txBody>
      </p:sp>
    </p:spTree>
    <p:extLst>
      <p:ext uri="{BB962C8B-B14F-4D97-AF65-F5344CB8AC3E}">
        <p14:creationId xmlns:p14="http://schemas.microsoft.com/office/powerpoint/2010/main" val="412515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 txBox="1">
            <a:spLocks/>
          </p:cNvSpPr>
          <p:nvPr/>
        </p:nvSpPr>
        <p:spPr>
          <a:xfrm>
            <a:off x="457200" y="6356350"/>
            <a:ext cx="2530475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800" dirty="0"/>
              <a:t>www.honestposition.ru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1418" y="1916832"/>
            <a:ext cx="76431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BA2828"/>
                </a:solidFill>
              </a:rPr>
              <a:t>Борьба с сознательным искажением технических характеристик продукции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BA2828"/>
                </a:solidFill>
              </a:rPr>
              <a:t>Обеспечение безопасности продукции для потребителя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BA2828"/>
                </a:solidFill>
              </a:rPr>
              <a:t>Поддержка добросовестных участников рынка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BA2828"/>
                </a:solidFill>
              </a:rPr>
              <a:t>Минимизация репутационных и финансовых рисков для участников рынка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BA2828"/>
                </a:solidFill>
              </a:rPr>
              <a:t>Увеличение совокупной прибыли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419475" y="333375"/>
            <a:ext cx="547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направления работы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901418" y="1311151"/>
            <a:ext cx="547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Техническое соответствие</a:t>
            </a:r>
          </a:p>
        </p:txBody>
      </p:sp>
    </p:spTree>
    <p:extLst>
      <p:ext uri="{BB962C8B-B14F-4D97-AF65-F5344CB8AC3E}">
        <p14:creationId xmlns:p14="http://schemas.microsoft.com/office/powerpoint/2010/main" val="29876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B2C20-1120-524D-BBB7-53651D428F68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4756" y="1949674"/>
            <a:ext cx="1963999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00+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Импортных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брэндов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светильников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4802" y="2383784"/>
            <a:ext cx="18373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Импортных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брэндов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3147" y="2555613"/>
            <a:ext cx="20201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600+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Отечественных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производителей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светильников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0493" y="2886321"/>
            <a:ext cx="170751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350+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Отечественных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производителей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1960" y="352933"/>
            <a:ext cx="326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В 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201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в России было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…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606" y="1401621"/>
            <a:ext cx="6273297" cy="46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7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2094360" y="38106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Брэндов больше – качества меньше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180834"/>
            <a:ext cx="8270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Конкуренция обостряется </a:t>
            </a:r>
          </a:p>
          <a:p>
            <a:pPr marL="342900" indent="-342900">
              <a:buAutoNum type="arabicPeriod"/>
            </a:pPr>
            <a:r>
              <a:rPr lang="ru-RU" dirty="0"/>
              <a:t>В условиях экономического кризиса ужесточается борьба за потребителя, часто за счет снижения цены и/или позиционирования своего продукта «Лучше чем у конкурентов»</a:t>
            </a:r>
          </a:p>
          <a:p>
            <a:pPr marL="342900" indent="-342900">
              <a:buAutoNum type="arabicPeriod"/>
            </a:pPr>
            <a:r>
              <a:rPr lang="ru-RU" dirty="0"/>
              <a:t>Снижение цены происходит за счет снижения качества</a:t>
            </a:r>
          </a:p>
          <a:p>
            <a:pPr marL="342900" indent="-342900">
              <a:buAutoNum type="arabicPeriod"/>
            </a:pPr>
            <a:r>
              <a:rPr lang="ru-RU" dirty="0"/>
              <a:t>Позиционирование  «Лучше чем у конкурентов» идет за счет недостоверного информирования о технических характеристиках продуктов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47179" y="3489158"/>
            <a:ext cx="2671762" cy="2638425"/>
            <a:chOff x="446788" y="3712921"/>
            <a:chExt cx="2671762" cy="2638425"/>
          </a:xfrm>
        </p:grpSpPr>
        <p:pic>
          <p:nvPicPr>
            <p:cNvPr id="4" name="Picture 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788" y="3712921"/>
              <a:ext cx="2671762" cy="263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46788" y="3712921"/>
              <a:ext cx="1579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Ожидание</a:t>
              </a:r>
              <a:r>
                <a:rPr lang="is-IS" sz="2000" dirty="0"/>
                <a:t>…</a:t>
              </a:r>
              <a:r>
                <a:rPr lang="ru-RU" sz="2000" dirty="0"/>
                <a:t>.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071205" y="3668910"/>
            <a:ext cx="2784475" cy="2483316"/>
            <a:chOff x="6071205" y="3668910"/>
            <a:chExt cx="2784475" cy="2483316"/>
          </a:xfrm>
        </p:grpSpPr>
        <p:pic>
          <p:nvPicPr>
            <p:cNvPr id="6" name="Picture 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5" cstate="print"/>
            <a:srcRect b="8521"/>
            <a:stretch/>
          </p:blipFill>
          <p:spPr bwMode="auto">
            <a:xfrm>
              <a:off x="6071205" y="3668910"/>
              <a:ext cx="2784475" cy="2483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209160" y="3728310"/>
              <a:ext cx="1452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/>
                <a:t>…</a:t>
              </a:r>
              <a:r>
                <a:rPr lang="ru-RU" dirty="0"/>
                <a:t>Реальность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777207" y="4346705"/>
            <a:ext cx="35357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Качество</a:t>
            </a:r>
          </a:p>
        </p:txBody>
      </p:sp>
    </p:spTree>
    <p:extLst>
      <p:ext uri="{BB962C8B-B14F-4D97-AF65-F5344CB8AC3E}">
        <p14:creationId xmlns:p14="http://schemas.microsoft.com/office/powerpoint/2010/main" val="40505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3190570" y="136362"/>
            <a:ext cx="6061950" cy="685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Несоответствие и недобросовестная конкуренция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94685"/>
            <a:ext cx="8280920" cy="3784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«…обеспечение добросовестной конкуренции среди производителей и информирование потребителей о реальных технических характеристиках световых приборов, а также  необходимость соблюдения: </a:t>
            </a:r>
            <a:endParaRPr lang="ru-RU" b="1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ТР ТС 004/2011 «О безопасности низковольтного оборудования»</a:t>
            </a:r>
            <a:endParaRPr lang="ru-RU" b="1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ТР ТС 020/2011 «Электромагнитная совместимость технических средств»</a:t>
            </a:r>
            <a:endParaRPr lang="ru-RU" b="1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Федерального закона №</a:t>
            </a:r>
            <a:r>
              <a:rPr lang="en-US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135-ФЗ от 26.07.2006 «О защите конкуренции»</a:t>
            </a:r>
            <a:endParaRPr lang="ru-RU" b="1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Федерального закона № 184-ФЗ от 27.12.2002 «О техническом регулировании»</a:t>
            </a:r>
            <a:endParaRPr lang="ru-RU" b="1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Федерального закона № 162-ФЗ от 29.06.2015 «О стандартизации в Российской Федерации»</a:t>
            </a:r>
            <a:endParaRPr lang="ru-RU" b="1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Закон РФ N 2300-1 от 07.02.1992 "О защите прав потребителей«»</a:t>
            </a:r>
            <a:endParaRPr lang="ru-RU" b="1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19765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Указ Президента РФ №30 О противодействии незаконному обороту промышленной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239890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3131840" y="260648"/>
            <a:ext cx="5868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BA2828"/>
                </a:solidFill>
              </a:rPr>
              <a:t>Этапы реализации Проекта</a:t>
            </a:r>
          </a:p>
        </p:txBody>
      </p:sp>
      <p:sp>
        <p:nvSpPr>
          <p:cNvPr id="6" name="Дата 3"/>
          <p:cNvSpPr txBox="1">
            <a:spLocks/>
          </p:cNvSpPr>
          <p:nvPr/>
        </p:nvSpPr>
        <p:spPr>
          <a:xfrm>
            <a:off x="457200" y="6356350"/>
            <a:ext cx="2530475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800" dirty="0"/>
              <a:t>www.honestposition.ru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556792"/>
            <a:ext cx="85431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Начало тестирования световых приборов АЧП - 1 квартал 2015 года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Разработка регламента взаимодействия дистрибуторов и производителей АЧП- 3 </a:t>
            </a:r>
            <a:r>
              <a:rPr lang="ru-RU" b="1" dirty="0" err="1">
                <a:solidFill>
                  <a:srgbClr val="C00000"/>
                </a:solidFill>
              </a:rPr>
              <a:t>кв</a:t>
            </a:r>
            <a:r>
              <a:rPr lang="ru-RU" b="1" dirty="0">
                <a:solidFill>
                  <a:srgbClr val="C00000"/>
                </a:solidFill>
              </a:rPr>
              <a:t> 2015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Рассылка регламента участникам рынка- 4 </a:t>
            </a:r>
            <a:r>
              <a:rPr lang="ru-RU" b="1" dirty="0" err="1">
                <a:solidFill>
                  <a:srgbClr val="C00000"/>
                </a:solidFill>
              </a:rPr>
              <a:t>кв</a:t>
            </a:r>
            <a:r>
              <a:rPr lang="ru-RU" b="1" dirty="0">
                <a:solidFill>
                  <a:srgbClr val="C00000"/>
                </a:solidFill>
              </a:rPr>
              <a:t> 2015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С начала 2016 года- регулярное тестирование световых приборов с публикацией результатов.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386403" y="4110494"/>
            <a:ext cx="8596832" cy="1008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sz="2000" dirty="0"/>
          </a:p>
          <a:p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Закупка светильников- со складов дистрибуторов электротехнической продукции.</a:t>
            </a:r>
          </a:p>
          <a:p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Тестирование- в аккредитованных лабораториях.</a:t>
            </a:r>
          </a:p>
          <a:p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Технический оператор- независимая компания.</a:t>
            </a:r>
          </a:p>
          <a:p>
            <a:endParaRPr lang="ru-RU" altLang="ru-RU" sz="2000" dirty="0">
              <a:solidFill>
                <a:srgbClr val="C00000"/>
              </a:solidFill>
            </a:endParaRPr>
          </a:p>
          <a:p>
            <a:endParaRPr lang="ru-RU" altLang="ru-RU" sz="2000" dirty="0"/>
          </a:p>
          <a:p>
            <a:endParaRPr lang="ru-RU" altLang="ru-RU" sz="2000" dirty="0"/>
          </a:p>
          <a:p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9940494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7380</TotalTime>
  <Words>1121</Words>
  <Application>Microsoft Office PowerPoint</Application>
  <PresentationFormat>Экран (4:3)</PresentationFormat>
  <Paragraphs>362</Paragraphs>
  <Slides>28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</vt:lpstr>
      <vt:lpstr>Cambria</vt:lpstr>
      <vt:lpstr>MS Mincho</vt:lpstr>
      <vt:lpstr>PartnerCondensed</vt:lpstr>
      <vt:lpstr>Symbol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Брэндов больше – качества меньше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Лебедева Татьяна Андреевна</dc:creator>
  <cp:lastModifiedBy>Сергей Гвоздев</cp:lastModifiedBy>
  <cp:revision>257</cp:revision>
  <dcterms:created xsi:type="dcterms:W3CDTF">2014-09-24T09:04:20Z</dcterms:created>
  <dcterms:modified xsi:type="dcterms:W3CDTF">2016-11-09T10:31:46Z</dcterms:modified>
</cp:coreProperties>
</file>