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87" r:id="rId3"/>
    <p:sldId id="388" r:id="rId4"/>
    <p:sldId id="389" r:id="rId5"/>
    <p:sldId id="390" r:id="rId6"/>
    <p:sldId id="392" r:id="rId7"/>
    <p:sldId id="393" r:id="rId8"/>
    <p:sldId id="394" r:id="rId9"/>
    <p:sldId id="395" r:id="rId10"/>
    <p:sldId id="386" r:id="rId11"/>
    <p:sldId id="396" r:id="rId12"/>
    <p:sldId id="381" r:id="rId13"/>
    <p:sldId id="398" r:id="rId14"/>
    <p:sldId id="391" r:id="rId15"/>
    <p:sldId id="297" r:id="rId16"/>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Calibri" pitchFamily="34" charset="0"/>
        <a:ea typeface="+mn-ea"/>
        <a:cs typeface="Arial" charset="0"/>
      </a:defRPr>
    </a:lvl1pPr>
    <a:lvl2pPr marL="457200" algn="l" rtl="0" fontAlgn="base">
      <a:spcBef>
        <a:spcPct val="0"/>
      </a:spcBef>
      <a:spcAft>
        <a:spcPct val="0"/>
      </a:spcAft>
      <a:defRPr b="1" kern="1200">
        <a:solidFill>
          <a:schemeClr val="tx1"/>
        </a:solidFill>
        <a:latin typeface="Calibri" pitchFamily="34" charset="0"/>
        <a:ea typeface="+mn-ea"/>
        <a:cs typeface="Arial" charset="0"/>
      </a:defRPr>
    </a:lvl2pPr>
    <a:lvl3pPr marL="914400" algn="l" rtl="0" fontAlgn="base">
      <a:spcBef>
        <a:spcPct val="0"/>
      </a:spcBef>
      <a:spcAft>
        <a:spcPct val="0"/>
      </a:spcAft>
      <a:defRPr b="1" kern="1200">
        <a:solidFill>
          <a:schemeClr val="tx1"/>
        </a:solidFill>
        <a:latin typeface="Calibri" pitchFamily="34" charset="0"/>
        <a:ea typeface="+mn-ea"/>
        <a:cs typeface="Arial" charset="0"/>
      </a:defRPr>
    </a:lvl3pPr>
    <a:lvl4pPr marL="1371600" algn="l" rtl="0" fontAlgn="base">
      <a:spcBef>
        <a:spcPct val="0"/>
      </a:spcBef>
      <a:spcAft>
        <a:spcPct val="0"/>
      </a:spcAft>
      <a:defRPr b="1" kern="1200">
        <a:solidFill>
          <a:schemeClr val="tx1"/>
        </a:solidFill>
        <a:latin typeface="Calibri" pitchFamily="34" charset="0"/>
        <a:ea typeface="+mn-ea"/>
        <a:cs typeface="Arial" charset="0"/>
      </a:defRPr>
    </a:lvl4pPr>
    <a:lvl5pPr marL="1828800" algn="l" rtl="0" fontAlgn="base">
      <a:spcBef>
        <a:spcPct val="0"/>
      </a:spcBef>
      <a:spcAft>
        <a:spcPct val="0"/>
      </a:spcAft>
      <a:defRPr b="1" kern="1200">
        <a:solidFill>
          <a:schemeClr val="tx1"/>
        </a:solidFill>
        <a:latin typeface="Calibri" pitchFamily="34" charset="0"/>
        <a:ea typeface="+mn-ea"/>
        <a:cs typeface="Arial" charset="0"/>
      </a:defRPr>
    </a:lvl5pPr>
    <a:lvl6pPr marL="2286000" algn="l" defTabSz="914400" rtl="0" eaLnBrk="1" latinLnBrk="0" hangingPunct="1">
      <a:defRPr b="1" kern="1200">
        <a:solidFill>
          <a:schemeClr val="tx1"/>
        </a:solidFill>
        <a:latin typeface="Calibri" pitchFamily="34" charset="0"/>
        <a:ea typeface="+mn-ea"/>
        <a:cs typeface="Arial" charset="0"/>
      </a:defRPr>
    </a:lvl6pPr>
    <a:lvl7pPr marL="2743200" algn="l" defTabSz="914400" rtl="0" eaLnBrk="1" latinLnBrk="0" hangingPunct="1">
      <a:defRPr b="1" kern="1200">
        <a:solidFill>
          <a:schemeClr val="tx1"/>
        </a:solidFill>
        <a:latin typeface="Calibri" pitchFamily="34" charset="0"/>
        <a:ea typeface="+mn-ea"/>
        <a:cs typeface="Arial" charset="0"/>
      </a:defRPr>
    </a:lvl7pPr>
    <a:lvl8pPr marL="3200400" algn="l" defTabSz="914400" rtl="0" eaLnBrk="1" latinLnBrk="0" hangingPunct="1">
      <a:defRPr b="1" kern="1200">
        <a:solidFill>
          <a:schemeClr val="tx1"/>
        </a:solidFill>
        <a:latin typeface="Calibri" pitchFamily="34" charset="0"/>
        <a:ea typeface="+mn-ea"/>
        <a:cs typeface="Arial" charset="0"/>
      </a:defRPr>
    </a:lvl8pPr>
    <a:lvl9pPr marL="3657600" algn="l" defTabSz="914400" rtl="0" eaLnBrk="1" latinLnBrk="0" hangingPunct="1">
      <a:defRPr b="1"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FF33CC"/>
    <a:srgbClr val="CC00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18" autoAdjust="0"/>
  </p:normalViewPr>
  <p:slideViewPr>
    <p:cSldViewPr snapToGrid="0">
      <p:cViewPr varScale="1">
        <p:scale>
          <a:sx n="113" d="100"/>
          <a:sy n="113" d="100"/>
        </p:scale>
        <p:origin x="-157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ru-RU"/>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ru-RU"/>
          </a:p>
        </p:txBody>
      </p:sp>
      <p:sp>
        <p:nvSpPr>
          <p:cNvPr id="153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ru-RU"/>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CB9BCB24-6ACD-4C0A-9F3B-5F548E7F996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125080F-12A8-4317-AF70-B60631E15D54}" type="slidenum">
              <a:rPr lang="ru-RU" altLang="ru-RU" smtClean="0"/>
              <a:pPr/>
              <a:t>1</a:t>
            </a:fld>
            <a:endParaRPr lang="ru-RU" altLang="ru-RU"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GB"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EE6B3D-872C-4F2D-B0FD-71FA1EFF2AD0}" type="slidenum">
              <a:rPr lang="ru-RU" altLang="ru-RU" sz="1200" b="0">
                <a:latin typeface="Arial" charset="0"/>
              </a:rPr>
              <a:pPr algn="r"/>
              <a:t>10</a:t>
            </a:fld>
            <a:endParaRPr lang="ru-RU" altLang="ru-RU" sz="1200" b="0">
              <a:latin typeface="Arial"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GB" altLang="ru-RU"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altLang="ru-RU"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EE6B3D-872C-4F2D-B0FD-71FA1EFF2AD0}" type="slidenum">
              <a:rPr lang="ru-RU" altLang="ru-RU" sz="1200" b="0">
                <a:latin typeface="Arial" charset="0"/>
              </a:rPr>
              <a:pPr algn="r"/>
              <a:t>11</a:t>
            </a:fld>
            <a:endParaRPr lang="ru-RU" altLang="ru-RU" sz="1200" b="0">
              <a:latin typeface="Arial"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GB" altLang="ru-RU"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altLang="ru-RU"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4974016-DFB8-4DE7-B8B3-973DED4F4A0C}" type="slidenum">
              <a:rPr lang="ru-RU" altLang="ru-RU" sz="1200" b="0">
                <a:latin typeface="Arial" charset="0"/>
              </a:rPr>
              <a:pPr algn="r"/>
              <a:t>12</a:t>
            </a:fld>
            <a:endParaRPr lang="ru-RU" altLang="ru-RU" sz="1200" b="0">
              <a:latin typeface="Arial" charset="0"/>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GB" altLang="ru-RU"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altLang="ru-RU"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FA1395-CD5A-4E19-A067-EEE08C54604E}" type="slidenum">
              <a:rPr lang="ru-RU" sz="1200" b="0">
                <a:latin typeface="Arial" charset="0"/>
              </a:rPr>
              <a:pPr algn="r"/>
              <a:t>13</a:t>
            </a:fld>
            <a:endParaRPr lang="ru-RU" sz="1200" b="0">
              <a:latin typeface="Arial" charset="0"/>
            </a:endParaRPr>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GB"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623628-00E3-4513-A438-507072F32D46}" type="slidenum">
              <a:rPr lang="ru-RU" altLang="ru-RU" sz="1200" b="0">
                <a:latin typeface="Arial" charset="0"/>
              </a:rPr>
              <a:pPr algn="r"/>
              <a:t>14</a:t>
            </a:fld>
            <a:endParaRPr lang="ru-RU" altLang="ru-RU" sz="1200" b="0">
              <a:latin typeface="Arial"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GB" altLang="ru-RU"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altLang="ru-RU"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87D2B34-88E9-45CE-9407-3B7AB27FF020}" type="slidenum">
              <a:rPr lang="ru-RU" altLang="ru-RU" smtClean="0"/>
              <a:pPr/>
              <a:t>15</a:t>
            </a:fld>
            <a:endParaRPr lang="ru-RU" altLang="ru-RU"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C64715-A86C-472A-859D-F6B9E35C7B82}" type="slidenum">
              <a:rPr lang="ru-RU" altLang="ru-RU" sz="1200" b="0">
                <a:latin typeface="Arial" charset="0"/>
              </a:rPr>
              <a:pPr algn="r"/>
              <a:t>2</a:t>
            </a:fld>
            <a:endParaRPr lang="ru-RU" altLang="ru-RU" sz="1200" b="0">
              <a:latin typeface="Arial" charset="0"/>
            </a:endParaRPr>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74EFFB9-C650-4D50-BC72-92853580669C}" type="slidenum">
              <a:rPr lang="ru-RU" altLang="ru-RU" sz="1200" b="0">
                <a:latin typeface="Arial" charset="0"/>
              </a:rPr>
              <a:pPr algn="r"/>
              <a:t>3</a:t>
            </a:fld>
            <a:endParaRPr lang="ru-RU" altLang="ru-RU" sz="1200" b="0">
              <a:latin typeface="Arial" charset="0"/>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GB"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25A3BDD-7D09-4147-8151-B30855DA41C9}" type="slidenum">
              <a:rPr lang="ru-RU" altLang="ru-RU" sz="1200" b="0">
                <a:latin typeface="Arial" charset="0"/>
              </a:rPr>
              <a:pPr algn="r"/>
              <a:t>4</a:t>
            </a:fld>
            <a:endParaRPr lang="ru-RU" altLang="ru-RU" sz="1200" b="0">
              <a:latin typeface="Arial" charset="0"/>
            </a:endParaRPr>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GB" altLang="ru-RU"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altLang="ru-RU"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89859BE-798D-4DD3-99F7-5EB4F128ADA8}" type="slidenum">
              <a:rPr lang="ru-RU" altLang="ru-RU" sz="1200" b="0">
                <a:latin typeface="Arial" charset="0"/>
              </a:rPr>
              <a:pPr algn="r"/>
              <a:t>5</a:t>
            </a:fld>
            <a:endParaRPr lang="ru-RU" altLang="ru-RU" sz="1200" b="0">
              <a:latin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GB" altLang="ru-RU"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altLang="ru-RU"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89859BE-798D-4DD3-99F7-5EB4F128ADA8}" type="slidenum">
              <a:rPr lang="ru-RU" altLang="ru-RU" sz="1200" b="0">
                <a:latin typeface="Arial" charset="0"/>
              </a:rPr>
              <a:pPr algn="r"/>
              <a:t>6</a:t>
            </a:fld>
            <a:endParaRPr lang="ru-RU" altLang="ru-RU" sz="1200" b="0">
              <a:latin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GB" altLang="ru-RU"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altLang="ru-RU"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89859BE-798D-4DD3-99F7-5EB4F128ADA8}" type="slidenum">
              <a:rPr lang="ru-RU" altLang="ru-RU" sz="1200" b="0">
                <a:latin typeface="Arial" charset="0"/>
              </a:rPr>
              <a:pPr algn="r"/>
              <a:t>7</a:t>
            </a:fld>
            <a:endParaRPr lang="ru-RU" altLang="ru-RU" sz="1200" b="0">
              <a:latin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GB" altLang="ru-RU"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altLang="ru-RU"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89859BE-798D-4DD3-99F7-5EB4F128ADA8}" type="slidenum">
              <a:rPr lang="ru-RU" altLang="ru-RU" sz="1200" b="0">
                <a:latin typeface="Arial" charset="0"/>
              </a:rPr>
              <a:pPr algn="r"/>
              <a:t>8</a:t>
            </a:fld>
            <a:endParaRPr lang="ru-RU" altLang="ru-RU" sz="1200" b="0">
              <a:latin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GB" altLang="ru-RU"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altLang="ru-RU"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89859BE-798D-4DD3-99F7-5EB4F128ADA8}" type="slidenum">
              <a:rPr lang="ru-RU" altLang="ru-RU" sz="1200" b="0">
                <a:latin typeface="Arial" charset="0"/>
              </a:rPr>
              <a:pPr algn="r"/>
              <a:t>9</a:t>
            </a:fld>
            <a:endParaRPr lang="ru-RU" altLang="ru-RU" sz="1200" b="0">
              <a:latin typeface="Arial"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GB" altLang="ru-RU" smtClean="0"/>
              <a:t>There were no participants from USA (only two from  Americas region) because National Voluntary Laboratory Accreditation Program (NVLAP) has already provided an accreditation programme4 for SSL testing since 2009, for which NIST provides PT, and also NIST provides PT service for SSL testing under NIST Measurement Assurance Program (MAP) for accreditation bodies other than NVLAP.</a:t>
            </a:r>
          </a:p>
          <a:p>
            <a:pPr eaLnBrk="1" hangingPunct="1"/>
            <a:r>
              <a:rPr lang="en-GB" altLang="ru-RU" smtClean="0"/>
              <a:t>	After the IC was launched, Asia Pacific Laboratory Accreditation Cooperation (APLAC) launched a similar PT program (APLAC Proficiency Test T088) conducted in 2013. This programme was operated by NLTC using the same test method (i.e., the Interlaboratory Comparison Test Method 1.0 [5]) and the same artefact types used in IC 2013. For all of these reasons, it was agreed that the results of this APLAC PT programme could be linked to IC 2013, and laboratories registering for T088 were given the option of having their results linked to IC 2013. Twenty-one laboratories chose to be linked to IC 2013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705E36E-F193-42C8-ACD8-3FDBA1F75E9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3F8435-4FF9-4175-8BC4-B8AB5B9FB57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2A2BF0B-8B06-413A-BBAE-2E6DE65F4FE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B072EFA-F4C1-49A2-A8DE-A894F06BF3F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C11F6FD-4636-484B-95C5-64C54E9085C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D130A2-A6F2-4670-8231-A7918B7BF5F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F6887C9-7CA9-482D-A158-47115B7EB3D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3C4517B-0BDC-42C3-B93B-7A5F0B8DF20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8D69A31-D3F4-45B9-B81E-55D5A18A549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CFDB39B-B213-417C-9A1A-E49390F4748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BAE7670-DD1A-45B3-A3E2-B67D63265B6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F377B513-D13D-4E2E-8A1A-55546DA25CE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25.jpeg"/><Relationship Id="rId4" Type="http://schemas.openxmlformats.org/officeDocument/2006/relationships/image" Target="../media/image4.pn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hyperlink" Target="http://ssl.iea-4e.org/task-2-ssl-testing/2013-ic-final-report" TargetMode="External"/><Relationship Id="rId5" Type="http://schemas.openxmlformats.org/officeDocument/2006/relationships/image" Target="../media/image31.jpeg"/><Relationship Id="rId10" Type="http://schemas.openxmlformats.org/officeDocument/2006/relationships/image" Target="../media/image35.wmf"/><Relationship Id="rId4" Type="http://schemas.openxmlformats.org/officeDocument/2006/relationships/image" Target="../media/image4.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vnisi.ru/" TargetMode="External"/><Relationship Id="rId4" Type="http://schemas.openxmlformats.org/officeDocument/2006/relationships/hyperlink" Target="mailto:vnisi@bk.r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4.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21.jpeg"/><Relationship Id="rId4" Type="http://schemas.openxmlformats.org/officeDocument/2006/relationships/image" Target="../media/image4.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pic>
        <p:nvPicPr>
          <p:cNvPr id="2051" name="Picture 6" descr="VNISI logo"/>
          <p:cNvPicPr>
            <a:picLocks noChangeAspect="1" noChangeArrowheads="1"/>
          </p:cNvPicPr>
          <p:nvPr/>
        </p:nvPicPr>
        <p:blipFill>
          <a:blip r:embed="rId4" cstate="print"/>
          <a:srcRect/>
          <a:stretch>
            <a:fillRect/>
          </a:stretch>
        </p:blipFill>
        <p:spPr bwMode="auto">
          <a:xfrm>
            <a:off x="223838" y="3781425"/>
            <a:ext cx="2954337" cy="1476375"/>
          </a:xfrm>
          <a:prstGeom prst="rect">
            <a:avLst/>
          </a:prstGeom>
          <a:noFill/>
          <a:ln w="9525">
            <a:noFill/>
            <a:miter lim="800000"/>
            <a:headEnd/>
            <a:tailEnd/>
          </a:ln>
        </p:spPr>
      </p:pic>
      <p:sp>
        <p:nvSpPr>
          <p:cNvPr id="2052" name="Rectangle 7"/>
          <p:cNvSpPr>
            <a:spLocks noChangeArrowheads="1"/>
          </p:cNvSpPr>
          <p:nvPr/>
        </p:nvSpPr>
        <p:spPr bwMode="auto">
          <a:xfrm>
            <a:off x="5395913" y="3979863"/>
            <a:ext cx="3509962" cy="973137"/>
          </a:xfrm>
          <a:prstGeom prst="rect">
            <a:avLst/>
          </a:prstGeom>
          <a:noFill/>
          <a:ln w="9525">
            <a:noFill/>
            <a:miter lim="800000"/>
            <a:headEnd/>
            <a:tailEnd/>
          </a:ln>
        </p:spPr>
        <p:txBody>
          <a:bodyPr/>
          <a:lstStyle/>
          <a:p>
            <a:pPr>
              <a:lnSpc>
                <a:spcPct val="90000"/>
              </a:lnSpc>
              <a:spcBef>
                <a:spcPct val="20000"/>
              </a:spcBef>
            </a:pPr>
            <a:endParaRPr lang="ru-RU" altLang="ru-RU" sz="1400" b="0">
              <a:latin typeface="Arial" charset="0"/>
            </a:endParaRPr>
          </a:p>
          <a:p>
            <a:pPr>
              <a:lnSpc>
                <a:spcPct val="90000"/>
              </a:lnSpc>
              <a:spcBef>
                <a:spcPct val="20000"/>
              </a:spcBef>
            </a:pPr>
            <a:r>
              <a:rPr lang="ru-RU" altLang="ru-RU" sz="1600" b="0">
                <a:latin typeface="Arial" charset="0"/>
              </a:rPr>
              <a:t>Беляев Р.И.</a:t>
            </a:r>
          </a:p>
          <a:p>
            <a:pPr>
              <a:lnSpc>
                <a:spcPct val="90000"/>
              </a:lnSpc>
              <a:spcBef>
                <a:spcPct val="20000"/>
              </a:spcBef>
            </a:pPr>
            <a:r>
              <a:rPr lang="ru-RU" altLang="ru-RU" sz="1600" b="0">
                <a:latin typeface="Arial" charset="0"/>
              </a:rPr>
              <a:t>Главный метролог ООО «ВНИСИ»</a:t>
            </a:r>
          </a:p>
        </p:txBody>
      </p:sp>
      <p:sp>
        <p:nvSpPr>
          <p:cNvPr id="2053" name="Text Box 8"/>
          <p:cNvSpPr txBox="1">
            <a:spLocks noChangeArrowheads="1"/>
          </p:cNvSpPr>
          <p:nvPr/>
        </p:nvSpPr>
        <p:spPr bwMode="auto">
          <a:xfrm>
            <a:off x="1017588" y="1787525"/>
            <a:ext cx="7275512" cy="830263"/>
          </a:xfrm>
          <a:prstGeom prst="rect">
            <a:avLst/>
          </a:prstGeom>
          <a:noFill/>
          <a:ln w="9525">
            <a:noFill/>
            <a:miter lim="800000"/>
            <a:headEnd/>
            <a:tailEnd/>
          </a:ln>
        </p:spPr>
        <p:txBody>
          <a:bodyPr>
            <a:spAutoFit/>
          </a:bodyPr>
          <a:lstStyle/>
          <a:p>
            <a:pPr algn="ctr"/>
            <a:r>
              <a:rPr lang="ru-RU" altLang="ru-RU" sz="2400">
                <a:latin typeface="Arial" charset="0"/>
              </a:rPr>
              <a:t>Контроль качества осветительных приборов.</a:t>
            </a:r>
          </a:p>
          <a:p>
            <a:pPr algn="ctr"/>
            <a:r>
              <a:rPr lang="ru-RU" altLang="ru-RU" sz="2400">
                <a:latin typeface="Arial" charset="0"/>
              </a:rPr>
              <a:t>Испытательные центры.</a:t>
            </a:r>
            <a:endParaRPr lang="en-GB" altLang="ru-RU" sz="2400">
              <a:latin typeface="Arial" charset="0"/>
            </a:endParaRPr>
          </a:p>
        </p:txBody>
      </p:sp>
      <p:sp>
        <p:nvSpPr>
          <p:cNvPr id="2054" name="Text Box 8"/>
          <p:cNvSpPr txBox="1">
            <a:spLocks noChangeArrowheads="1"/>
          </p:cNvSpPr>
          <p:nvPr/>
        </p:nvSpPr>
        <p:spPr bwMode="auto">
          <a:xfrm>
            <a:off x="8534400" y="6400800"/>
            <a:ext cx="457200" cy="304800"/>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15519B5F-5784-448C-B5BE-00063B2F985B}" type="slidenum">
              <a:rPr lang="ru-RU" altLang="ru-RU" sz="1400">
                <a:latin typeface="Arial" charset="0"/>
              </a:rPr>
              <a:pPr algn="ctr">
                <a:spcBef>
                  <a:spcPct val="50000"/>
                </a:spcBef>
              </a:pPr>
              <a:t>1</a:t>
            </a:fld>
            <a:endParaRPr lang="ru-RU" altLang="ru-RU" sz="140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smtClean="0">
                <a:solidFill>
                  <a:schemeClr val="tx1"/>
                </a:solidFill>
                <a:effectLst>
                  <a:outerShdw blurRad="38100" dist="38100" dir="2700000" algn="tl">
                    <a:srgbClr val="C0C0C0"/>
                  </a:outerShdw>
                </a:effectLst>
              </a:rPr>
              <a:t>Проверка продукции на соответствие</a:t>
            </a:r>
            <a:endParaRPr lang="ru-RU" altLang="ru-RU" sz="1500" b="1" i="1" smtClean="0">
              <a:solidFill>
                <a:schemeClr val="tx1"/>
              </a:solidFill>
              <a:effectLst>
                <a:outerShdw blurRad="38100" dist="38100" dir="2700000" algn="tl">
                  <a:srgbClr val="C0C0C0"/>
                </a:outerShdw>
              </a:effectLst>
            </a:endParaRPr>
          </a:p>
        </p:txBody>
      </p:sp>
      <p:sp>
        <p:nvSpPr>
          <p:cNvPr id="7172"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0061D6E8-DBDF-43B9-82AE-14EADF40D53A}" type="slidenum">
              <a:rPr lang="ru-RU" altLang="ru-RU" sz="1400">
                <a:latin typeface="Arial" charset="0"/>
              </a:rPr>
              <a:pPr algn="ctr">
                <a:spcBef>
                  <a:spcPct val="50000"/>
                </a:spcBef>
              </a:pPr>
              <a:t>10</a:t>
            </a:fld>
            <a:endParaRPr lang="ru-RU" altLang="ru-RU" sz="1400">
              <a:latin typeface="Arial" charset="0"/>
            </a:endParaRPr>
          </a:p>
        </p:txBody>
      </p:sp>
      <p:pic>
        <p:nvPicPr>
          <p:cNvPr id="7173"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7174"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7175"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7176"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7177"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7178" name="Rectangle 3"/>
          <p:cNvSpPr txBox="1">
            <a:spLocks noChangeArrowheads="1"/>
          </p:cNvSpPr>
          <p:nvPr/>
        </p:nvSpPr>
        <p:spPr bwMode="auto">
          <a:xfrm>
            <a:off x="134938" y="838200"/>
            <a:ext cx="8907462" cy="770467"/>
          </a:xfrm>
          <a:prstGeom prst="rect">
            <a:avLst/>
          </a:prstGeom>
          <a:noFill/>
          <a:ln w="9525">
            <a:noFill/>
            <a:miter lim="800000"/>
            <a:headEnd/>
            <a:tailEnd/>
          </a:ln>
          <a:effectLst/>
        </p:spPr>
        <p:txBody>
          <a:bodyPr/>
          <a:lstStyle/>
          <a:p>
            <a:pPr eaLnBrk="0" hangingPunct="0">
              <a:lnSpc>
                <a:spcPct val="120000"/>
              </a:lnSpc>
            </a:pPr>
            <a:r>
              <a:rPr lang="ru-RU" altLang="ru-RU" sz="1600" dirty="0">
                <a:latin typeface="Arial" charset="0"/>
              </a:rPr>
              <a:t>Соответствие техническим </a:t>
            </a:r>
            <a:r>
              <a:rPr lang="ru-RU" altLang="ru-RU" sz="1600" dirty="0" smtClean="0">
                <a:latin typeface="Arial" charset="0"/>
              </a:rPr>
              <a:t>характеристикам должно </a:t>
            </a:r>
            <a:r>
              <a:rPr lang="ru-RU" altLang="ru-RU" sz="1600" dirty="0">
                <a:latin typeface="Arial" charset="0"/>
              </a:rPr>
              <a:t>проверяется производителем на стадии производства </a:t>
            </a:r>
            <a:r>
              <a:rPr lang="ru-RU" altLang="ru-RU" sz="1600" dirty="0" smtClean="0">
                <a:latin typeface="Arial" charset="0"/>
              </a:rPr>
              <a:t>продукции.</a:t>
            </a:r>
            <a:endParaRPr lang="ru-RU" altLang="ru-RU" sz="1600" dirty="0">
              <a:latin typeface="Arial" charset="0"/>
            </a:endParaRPr>
          </a:p>
        </p:txBody>
      </p:sp>
      <p:pic>
        <p:nvPicPr>
          <p:cNvPr id="7181" name="Picture 19" descr="I:\Common\b53109921ee0514a3947ccd39e70d74e.jpg"/>
          <p:cNvPicPr>
            <a:picLocks noChangeAspect="1" noChangeArrowheads="1"/>
          </p:cNvPicPr>
          <p:nvPr/>
        </p:nvPicPr>
        <p:blipFill>
          <a:blip r:embed="rId7" cstate="print"/>
          <a:srcRect/>
          <a:stretch>
            <a:fillRect/>
          </a:stretch>
        </p:blipFill>
        <p:spPr bwMode="auto">
          <a:xfrm>
            <a:off x="5259387" y="1259416"/>
            <a:ext cx="2724679" cy="1818783"/>
          </a:xfrm>
          <a:prstGeom prst="rect">
            <a:avLst/>
          </a:prstGeom>
          <a:noFill/>
          <a:ln w="9525">
            <a:noFill/>
            <a:miter lim="800000"/>
            <a:headEnd/>
            <a:tailEnd/>
          </a:ln>
        </p:spPr>
      </p:pic>
      <p:pic>
        <p:nvPicPr>
          <p:cNvPr id="7184" name="Picture 16" descr="C:\Users\Гипномастер\Desktop\Интерсвет 2016\вартон.jpg"/>
          <p:cNvPicPr>
            <a:picLocks noChangeAspect="1" noChangeArrowheads="1"/>
          </p:cNvPicPr>
          <p:nvPr/>
        </p:nvPicPr>
        <p:blipFill>
          <a:blip r:embed="rId8" cstate="print"/>
          <a:srcRect/>
          <a:stretch>
            <a:fillRect/>
          </a:stretch>
        </p:blipFill>
        <p:spPr bwMode="auto">
          <a:xfrm>
            <a:off x="211667" y="3308973"/>
            <a:ext cx="4065576" cy="1848629"/>
          </a:xfrm>
          <a:prstGeom prst="rect">
            <a:avLst/>
          </a:prstGeom>
          <a:noFill/>
        </p:spPr>
      </p:pic>
      <p:pic>
        <p:nvPicPr>
          <p:cNvPr id="7185" name="Picture 17" descr="C:\Users\Гипномастер\Desktop\Интерсвет 2016\02.jpg"/>
          <p:cNvPicPr>
            <a:picLocks noChangeAspect="1" noChangeArrowheads="1"/>
          </p:cNvPicPr>
          <p:nvPr/>
        </p:nvPicPr>
        <p:blipFill>
          <a:blip r:embed="rId9" cstate="print"/>
          <a:srcRect/>
          <a:stretch>
            <a:fillRect/>
          </a:stretch>
        </p:blipFill>
        <p:spPr bwMode="auto">
          <a:xfrm>
            <a:off x="4598459" y="3417359"/>
            <a:ext cx="1976092" cy="1298575"/>
          </a:xfrm>
          <a:prstGeom prst="rect">
            <a:avLst/>
          </a:prstGeom>
          <a:noFill/>
        </p:spPr>
      </p:pic>
      <p:sp>
        <p:nvSpPr>
          <p:cNvPr id="18" name="Rectangle 3"/>
          <p:cNvSpPr txBox="1">
            <a:spLocks noChangeArrowheads="1"/>
          </p:cNvSpPr>
          <p:nvPr/>
        </p:nvSpPr>
        <p:spPr bwMode="auto">
          <a:xfrm>
            <a:off x="134938" y="1566335"/>
            <a:ext cx="4428595" cy="1659466"/>
          </a:xfrm>
          <a:prstGeom prst="rect">
            <a:avLst/>
          </a:prstGeom>
          <a:noFill/>
          <a:ln w="9525">
            <a:noFill/>
            <a:miter lim="800000"/>
            <a:headEnd/>
            <a:tailEnd/>
          </a:ln>
          <a:effectLst/>
        </p:spPr>
        <p:txBody>
          <a:bodyPr/>
          <a:lstStyle/>
          <a:p>
            <a:pPr eaLnBrk="0" hangingPunct="0">
              <a:lnSpc>
                <a:spcPct val="120000"/>
              </a:lnSpc>
            </a:pPr>
            <a:r>
              <a:rPr lang="ru-RU" altLang="ru-RU" sz="1600" dirty="0" smtClean="0">
                <a:latin typeface="Arial" charset="0"/>
              </a:rPr>
              <a:t>Внедрение систем контроля качества на производстве  (ОТК) и стандартов</a:t>
            </a:r>
            <a:r>
              <a:rPr lang="en-US" altLang="ru-RU" sz="1600" dirty="0" smtClean="0">
                <a:latin typeface="Arial" charset="0"/>
              </a:rPr>
              <a:t> </a:t>
            </a:r>
            <a:r>
              <a:rPr lang="ru-RU" altLang="ru-RU" sz="1600" dirty="0" smtClean="0">
                <a:latin typeface="Arial" charset="0"/>
              </a:rPr>
              <a:t>серии </a:t>
            </a:r>
            <a:r>
              <a:rPr lang="en-US" altLang="ru-RU" sz="1600" dirty="0" smtClean="0">
                <a:latin typeface="Arial" charset="0"/>
              </a:rPr>
              <a:t>ISO 9000</a:t>
            </a:r>
            <a:r>
              <a:rPr lang="ru-RU" altLang="ru-RU" sz="1600" dirty="0" smtClean="0">
                <a:latin typeface="Arial" charset="0"/>
              </a:rPr>
              <a:t>, позволяет производителю повысить качество выпускаемых осветительных приборов</a:t>
            </a:r>
            <a:endParaRPr lang="ru-RU" altLang="ru-RU" sz="1600" dirty="0">
              <a:latin typeface="Arial" charset="0"/>
            </a:endParaRPr>
          </a:p>
        </p:txBody>
      </p:sp>
      <p:pic>
        <p:nvPicPr>
          <p:cNvPr id="7186" name="Picture 18" descr="C:\Users\Гипномастер\Desktop\Интерсвет 2016\физтех.jpg"/>
          <p:cNvPicPr>
            <a:picLocks noChangeAspect="1" noChangeArrowheads="1"/>
          </p:cNvPicPr>
          <p:nvPr/>
        </p:nvPicPr>
        <p:blipFill>
          <a:blip r:embed="rId10" cstate="print"/>
          <a:srcRect/>
          <a:stretch>
            <a:fillRect/>
          </a:stretch>
        </p:blipFill>
        <p:spPr bwMode="auto">
          <a:xfrm>
            <a:off x="6909859" y="3407834"/>
            <a:ext cx="2073275" cy="1312042"/>
          </a:xfrm>
          <a:prstGeom prst="rect">
            <a:avLst/>
          </a:prstGeom>
          <a:noFill/>
        </p:spPr>
      </p:pic>
      <p:sp>
        <p:nvSpPr>
          <p:cNvPr id="20" name="Text Box 8"/>
          <p:cNvSpPr txBox="1">
            <a:spLocks noChangeArrowheads="1"/>
          </p:cNvSpPr>
          <p:nvPr/>
        </p:nvSpPr>
        <p:spPr bwMode="auto">
          <a:xfrm>
            <a:off x="4913314" y="3090861"/>
            <a:ext cx="3604152" cy="230832"/>
          </a:xfrm>
          <a:prstGeom prst="rect">
            <a:avLst/>
          </a:prstGeom>
          <a:noFill/>
          <a:ln w="9525">
            <a:noFill/>
            <a:miter lim="800000"/>
            <a:headEnd/>
            <a:tailEnd/>
          </a:ln>
        </p:spPr>
        <p:txBody>
          <a:bodyPr wrap="square">
            <a:spAutoFit/>
          </a:bodyPr>
          <a:lstStyle/>
          <a:p>
            <a:r>
              <a:rPr lang="ru-RU" altLang="ru-RU" sz="900" b="0" dirty="0" smtClean="0">
                <a:latin typeface="Arial" charset="0"/>
              </a:rPr>
              <a:t>Производственная лаборатория МГК «Световые Технологии»</a:t>
            </a:r>
            <a:endParaRPr lang="en-GB" altLang="ru-RU" sz="900" b="0" dirty="0">
              <a:latin typeface="Arial" charset="0"/>
            </a:endParaRPr>
          </a:p>
        </p:txBody>
      </p:sp>
      <p:sp>
        <p:nvSpPr>
          <p:cNvPr id="22" name="Text Box 8"/>
          <p:cNvSpPr txBox="1">
            <a:spLocks noChangeArrowheads="1"/>
          </p:cNvSpPr>
          <p:nvPr/>
        </p:nvSpPr>
        <p:spPr bwMode="auto">
          <a:xfrm>
            <a:off x="332847" y="5224462"/>
            <a:ext cx="3146953" cy="230832"/>
          </a:xfrm>
          <a:prstGeom prst="rect">
            <a:avLst/>
          </a:prstGeom>
          <a:noFill/>
          <a:ln w="9525">
            <a:noFill/>
            <a:miter lim="800000"/>
            <a:headEnd/>
            <a:tailEnd/>
          </a:ln>
        </p:spPr>
        <p:txBody>
          <a:bodyPr wrap="square">
            <a:spAutoFit/>
          </a:bodyPr>
          <a:lstStyle/>
          <a:p>
            <a:r>
              <a:rPr lang="ru-RU" altLang="ru-RU" sz="900" b="0" dirty="0" smtClean="0">
                <a:latin typeface="Arial" charset="0"/>
              </a:rPr>
              <a:t>Производственная лаборатория ООО ТПК «ВАРТОН»</a:t>
            </a:r>
            <a:endParaRPr lang="en-GB" altLang="ru-RU" sz="900" b="0" dirty="0">
              <a:latin typeface="Arial" charset="0"/>
            </a:endParaRPr>
          </a:p>
        </p:txBody>
      </p:sp>
      <p:sp>
        <p:nvSpPr>
          <p:cNvPr id="23" name="Text Box 8"/>
          <p:cNvSpPr txBox="1">
            <a:spLocks noChangeArrowheads="1"/>
          </p:cNvSpPr>
          <p:nvPr/>
        </p:nvSpPr>
        <p:spPr bwMode="auto">
          <a:xfrm>
            <a:off x="4600048" y="4767263"/>
            <a:ext cx="4323820" cy="369332"/>
          </a:xfrm>
          <a:prstGeom prst="rect">
            <a:avLst/>
          </a:prstGeom>
          <a:noFill/>
          <a:ln w="9525">
            <a:noFill/>
            <a:miter lim="800000"/>
            <a:headEnd/>
            <a:tailEnd/>
          </a:ln>
        </p:spPr>
        <p:txBody>
          <a:bodyPr wrap="square">
            <a:spAutoFit/>
          </a:bodyPr>
          <a:lstStyle/>
          <a:p>
            <a:r>
              <a:rPr lang="ru-RU" altLang="ru-RU" sz="900" b="0" dirty="0" smtClean="0">
                <a:latin typeface="Arial" charset="0"/>
              </a:rPr>
              <a:t>Технологические процессы на производстве холдинга БЛ ГРУПП (</a:t>
            </a:r>
            <a:r>
              <a:rPr lang="en-US" altLang="ru-RU" sz="900" b="0" dirty="0" smtClean="0">
                <a:latin typeface="Arial" charset="0"/>
              </a:rPr>
              <a:t>GALAD</a:t>
            </a:r>
            <a:r>
              <a:rPr lang="ru-RU" altLang="ru-RU" sz="900" b="0" dirty="0" smtClean="0">
                <a:latin typeface="Arial" charset="0"/>
              </a:rPr>
              <a:t>)</a:t>
            </a:r>
            <a:r>
              <a:rPr lang="en-US" altLang="ru-RU" sz="900" b="0" dirty="0" smtClean="0">
                <a:latin typeface="Arial" charset="0"/>
              </a:rPr>
              <a:t> </a:t>
            </a:r>
            <a:r>
              <a:rPr lang="ru-RU" altLang="ru-RU" sz="900" b="0" dirty="0" smtClean="0">
                <a:latin typeface="Arial" charset="0"/>
              </a:rPr>
              <a:t>и АО «</a:t>
            </a:r>
            <a:r>
              <a:rPr lang="ru-RU" altLang="ru-RU" sz="900" b="0" dirty="0" err="1" smtClean="0">
                <a:latin typeface="Arial" charset="0"/>
              </a:rPr>
              <a:t>Физтех-Энерго</a:t>
            </a:r>
            <a:r>
              <a:rPr lang="ru-RU" altLang="ru-RU" sz="900" b="0" dirty="0" smtClean="0">
                <a:latin typeface="Arial" charset="0"/>
              </a:rPr>
              <a:t>» (</a:t>
            </a:r>
            <a:r>
              <a:rPr lang="en-US" altLang="ru-RU" sz="900" b="0" dirty="0" err="1" smtClean="0">
                <a:latin typeface="Arial" charset="0"/>
              </a:rPr>
              <a:t>Diora</a:t>
            </a:r>
            <a:r>
              <a:rPr lang="ru-RU" altLang="ru-RU" sz="900" b="0" dirty="0" smtClean="0">
                <a:latin typeface="Arial" charset="0"/>
              </a:rPr>
              <a:t>)</a:t>
            </a:r>
            <a:r>
              <a:rPr lang="en-US" altLang="ru-RU" sz="900" b="0" dirty="0" smtClean="0">
                <a:latin typeface="Arial" charset="0"/>
              </a:rPr>
              <a:t> </a:t>
            </a:r>
            <a:r>
              <a:rPr lang="ru-RU" altLang="ru-RU" sz="900" b="0" dirty="0" smtClean="0">
                <a:latin typeface="Arial" charset="0"/>
              </a:rPr>
              <a:t>с соблюдением стандартов серии </a:t>
            </a:r>
            <a:r>
              <a:rPr lang="en-US" altLang="ru-RU" sz="900" b="0" dirty="0" smtClean="0">
                <a:latin typeface="Arial" charset="0"/>
              </a:rPr>
              <a:t>ISO 9000</a:t>
            </a:r>
            <a:endParaRPr lang="en-GB" altLang="ru-RU" sz="900" b="0" dirty="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smtClean="0">
                <a:solidFill>
                  <a:schemeClr val="tx1"/>
                </a:solidFill>
                <a:effectLst>
                  <a:outerShdw blurRad="38100" dist="38100" dir="2700000" algn="tl">
                    <a:srgbClr val="C0C0C0"/>
                  </a:outerShdw>
                </a:effectLst>
              </a:rPr>
              <a:t>Проверка продукции на соответствие</a:t>
            </a:r>
            <a:endParaRPr lang="ru-RU" altLang="ru-RU" sz="1500" b="1" i="1" smtClean="0">
              <a:solidFill>
                <a:schemeClr val="tx1"/>
              </a:solidFill>
              <a:effectLst>
                <a:outerShdw blurRad="38100" dist="38100" dir="2700000" algn="tl">
                  <a:srgbClr val="C0C0C0"/>
                </a:outerShdw>
              </a:effectLst>
            </a:endParaRPr>
          </a:p>
        </p:txBody>
      </p:sp>
      <p:sp>
        <p:nvSpPr>
          <p:cNvPr id="7172"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0061D6E8-DBDF-43B9-82AE-14EADF40D53A}" type="slidenum">
              <a:rPr lang="ru-RU" altLang="ru-RU" sz="1400">
                <a:latin typeface="Arial" charset="0"/>
              </a:rPr>
              <a:pPr algn="ctr">
                <a:spcBef>
                  <a:spcPct val="50000"/>
                </a:spcBef>
              </a:pPr>
              <a:t>11</a:t>
            </a:fld>
            <a:endParaRPr lang="ru-RU" altLang="ru-RU" sz="1400">
              <a:latin typeface="Arial" charset="0"/>
            </a:endParaRPr>
          </a:p>
        </p:txBody>
      </p:sp>
      <p:pic>
        <p:nvPicPr>
          <p:cNvPr id="7173"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7174"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7175"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7176"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7177"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7178" name="Rectangle 3"/>
          <p:cNvSpPr txBox="1">
            <a:spLocks noChangeArrowheads="1"/>
          </p:cNvSpPr>
          <p:nvPr/>
        </p:nvSpPr>
        <p:spPr bwMode="auto">
          <a:xfrm>
            <a:off x="134938" y="838199"/>
            <a:ext cx="5918729" cy="1540933"/>
          </a:xfrm>
          <a:prstGeom prst="rect">
            <a:avLst/>
          </a:prstGeom>
          <a:noFill/>
          <a:ln w="9525">
            <a:noFill/>
            <a:miter lim="800000"/>
            <a:headEnd/>
            <a:tailEnd/>
          </a:ln>
          <a:effectLst/>
        </p:spPr>
        <p:txBody>
          <a:bodyPr/>
          <a:lstStyle/>
          <a:p>
            <a:pPr eaLnBrk="0" hangingPunct="0">
              <a:lnSpc>
                <a:spcPct val="120000"/>
              </a:lnSpc>
            </a:pPr>
            <a:r>
              <a:rPr lang="ru-RU" altLang="ru-RU" sz="1600" dirty="0" smtClean="0">
                <a:latin typeface="Arial" charset="0"/>
              </a:rPr>
              <a:t>Независимые аккредитованные испытательные центры и лаборатории проверяют качество осветительных приборов на соответствие заявленным техническим характеристикам и требованиям актуальных стандартов</a:t>
            </a:r>
            <a:endParaRPr lang="ru-RU" altLang="ru-RU" sz="1600" dirty="0">
              <a:latin typeface="Arial" charset="0"/>
            </a:endParaRPr>
          </a:p>
        </p:txBody>
      </p:sp>
      <p:pic>
        <p:nvPicPr>
          <p:cNvPr id="7179" name="Picture 16" descr="C:\Users\belyaev\Desktop\Интерсвет 2016\Фото%20(2).jpg"/>
          <p:cNvPicPr>
            <a:picLocks noChangeAspect="1" noChangeArrowheads="1"/>
          </p:cNvPicPr>
          <p:nvPr/>
        </p:nvPicPr>
        <p:blipFill>
          <a:blip r:embed="rId7" cstate="print"/>
          <a:srcRect/>
          <a:stretch>
            <a:fillRect/>
          </a:stretch>
        </p:blipFill>
        <p:spPr bwMode="auto">
          <a:xfrm>
            <a:off x="6004983" y="911754"/>
            <a:ext cx="2940050" cy="2206625"/>
          </a:xfrm>
          <a:prstGeom prst="rect">
            <a:avLst/>
          </a:prstGeom>
          <a:noFill/>
          <a:ln w="9525">
            <a:noFill/>
            <a:miter lim="800000"/>
            <a:headEnd/>
            <a:tailEnd/>
          </a:ln>
        </p:spPr>
      </p:pic>
      <p:pic>
        <p:nvPicPr>
          <p:cNvPr id="7180" name="Picture 17" descr="C:\Users\belyaev\Desktop\Интерсвет 2016\klimaticheskie_ispytanija.jpg"/>
          <p:cNvPicPr>
            <a:picLocks noChangeAspect="1" noChangeArrowheads="1"/>
          </p:cNvPicPr>
          <p:nvPr/>
        </p:nvPicPr>
        <p:blipFill>
          <a:blip r:embed="rId8" cstate="print"/>
          <a:srcRect/>
          <a:stretch>
            <a:fillRect/>
          </a:stretch>
        </p:blipFill>
        <p:spPr bwMode="auto">
          <a:xfrm>
            <a:off x="6885516" y="4123070"/>
            <a:ext cx="2072217" cy="1899905"/>
          </a:xfrm>
          <a:prstGeom prst="rect">
            <a:avLst/>
          </a:prstGeom>
          <a:noFill/>
          <a:ln w="9525">
            <a:noFill/>
            <a:miter lim="800000"/>
            <a:headEnd/>
            <a:tailEnd/>
          </a:ln>
        </p:spPr>
      </p:pic>
      <p:pic>
        <p:nvPicPr>
          <p:cNvPr id="7183" name="Picture 20" descr="I:\Common\ФОТО для БУКЛЕТА\__SH0627.JPG"/>
          <p:cNvPicPr>
            <a:picLocks noChangeAspect="1" noChangeArrowheads="1"/>
          </p:cNvPicPr>
          <p:nvPr/>
        </p:nvPicPr>
        <p:blipFill>
          <a:blip r:embed="rId9" cstate="print"/>
          <a:srcRect/>
          <a:stretch>
            <a:fillRect/>
          </a:stretch>
        </p:blipFill>
        <p:spPr bwMode="auto">
          <a:xfrm>
            <a:off x="5944659" y="2630132"/>
            <a:ext cx="1836208" cy="1837621"/>
          </a:xfrm>
          <a:prstGeom prst="rect">
            <a:avLst/>
          </a:prstGeom>
          <a:noFill/>
          <a:ln w="9525">
            <a:noFill/>
            <a:miter lim="800000"/>
            <a:headEnd/>
            <a:tailEnd/>
          </a:ln>
        </p:spPr>
      </p:pic>
      <p:sp>
        <p:nvSpPr>
          <p:cNvPr id="16" name="Rectangle 3"/>
          <p:cNvSpPr txBox="1">
            <a:spLocks noChangeArrowheads="1"/>
          </p:cNvSpPr>
          <p:nvPr/>
        </p:nvSpPr>
        <p:spPr bwMode="auto">
          <a:xfrm>
            <a:off x="109539" y="2514599"/>
            <a:ext cx="6003394" cy="2497668"/>
          </a:xfrm>
          <a:prstGeom prst="rect">
            <a:avLst/>
          </a:prstGeom>
          <a:noFill/>
          <a:ln w="9525">
            <a:noFill/>
            <a:miter lim="800000"/>
            <a:headEnd/>
            <a:tailEnd/>
          </a:ln>
          <a:effectLst/>
        </p:spPr>
        <p:txBody>
          <a:bodyPr/>
          <a:lstStyle/>
          <a:p>
            <a:pPr eaLnBrk="0" hangingPunct="0">
              <a:lnSpc>
                <a:spcPct val="120000"/>
              </a:lnSpc>
            </a:pPr>
            <a:r>
              <a:rPr lang="ru-RU" altLang="ru-RU" sz="1600" dirty="0" smtClean="0">
                <a:latin typeface="Arial" charset="0"/>
              </a:rPr>
              <a:t>Лаборатории, подтвердившие свою компетентность и независимость, и пользующиеся доверием со стороны потребителей и производителей осветительного оборудования</a:t>
            </a:r>
            <a:r>
              <a:rPr lang="en-US" altLang="ru-RU" sz="1600" dirty="0" smtClean="0">
                <a:latin typeface="Arial" charset="0"/>
              </a:rPr>
              <a:t>:</a:t>
            </a:r>
            <a:endParaRPr lang="ru-RU" altLang="ru-RU" sz="1600" dirty="0" smtClean="0">
              <a:latin typeface="Arial" charset="0"/>
            </a:endParaRPr>
          </a:p>
          <a:p>
            <a:pPr eaLnBrk="0" hangingPunct="0">
              <a:lnSpc>
                <a:spcPct val="120000"/>
              </a:lnSpc>
              <a:buFontTx/>
              <a:buChar char="-"/>
            </a:pPr>
            <a:r>
              <a:rPr lang="ru-RU" altLang="ru-RU" sz="1600" dirty="0" smtClean="0">
                <a:latin typeface="Arial" charset="0"/>
              </a:rPr>
              <a:t> ООО «Александровский испытательный центр»</a:t>
            </a:r>
          </a:p>
          <a:p>
            <a:pPr eaLnBrk="0" hangingPunct="0">
              <a:lnSpc>
                <a:spcPct val="120000"/>
              </a:lnSpc>
              <a:buFontTx/>
              <a:buChar char="-"/>
            </a:pPr>
            <a:r>
              <a:rPr lang="ru-RU" altLang="ru-RU" sz="1600" dirty="0">
                <a:latin typeface="Arial" charset="0"/>
              </a:rPr>
              <a:t> </a:t>
            </a:r>
            <a:r>
              <a:rPr lang="ru-RU" altLang="ru-RU" sz="1600" dirty="0" smtClean="0">
                <a:latin typeface="Arial" charset="0"/>
              </a:rPr>
              <a:t>ООО «НТЦ «Фотометрия»</a:t>
            </a:r>
          </a:p>
          <a:p>
            <a:pPr eaLnBrk="0" hangingPunct="0">
              <a:lnSpc>
                <a:spcPct val="120000"/>
              </a:lnSpc>
              <a:buFontTx/>
              <a:buChar char="-"/>
            </a:pPr>
            <a:r>
              <a:rPr lang="ru-RU" altLang="ru-RU" sz="1600" dirty="0">
                <a:latin typeface="Arial" charset="0"/>
              </a:rPr>
              <a:t> </a:t>
            </a:r>
            <a:r>
              <a:rPr lang="ru-RU" altLang="ru-RU" sz="1600" dirty="0" smtClean="0">
                <a:latin typeface="Arial" charset="0"/>
              </a:rPr>
              <a:t>ИЦ ООО ВНИСИ</a:t>
            </a:r>
          </a:p>
          <a:p>
            <a:pPr eaLnBrk="0" hangingPunct="0">
              <a:lnSpc>
                <a:spcPct val="120000"/>
              </a:lnSpc>
              <a:buFontTx/>
              <a:buChar char="-"/>
            </a:pPr>
            <a:r>
              <a:rPr lang="ru-RU" altLang="ru-RU" sz="1600" dirty="0">
                <a:latin typeface="Arial" charset="0"/>
              </a:rPr>
              <a:t> НИИИС имени </a:t>
            </a:r>
            <a:r>
              <a:rPr lang="ru-RU" altLang="ru-RU" sz="1600" dirty="0" smtClean="0">
                <a:latin typeface="Arial" charset="0"/>
              </a:rPr>
              <a:t>А.Н.Лодыгина</a:t>
            </a:r>
            <a:endParaRPr lang="ru-RU" altLang="ru-RU" sz="1600" dirty="0">
              <a:latin typeface="Arial" charset="0"/>
            </a:endParaRPr>
          </a:p>
          <a:p>
            <a:pPr eaLnBrk="0" hangingPunct="0">
              <a:lnSpc>
                <a:spcPct val="120000"/>
              </a:lnSpc>
              <a:buFontTx/>
              <a:buChar char="-"/>
            </a:pPr>
            <a:r>
              <a:rPr lang="ru-RU" altLang="ru-RU" sz="1600" dirty="0">
                <a:latin typeface="Arial" charset="0"/>
              </a:rPr>
              <a:t> </a:t>
            </a:r>
            <a:r>
              <a:rPr lang="ru-RU" altLang="ru-RU" sz="1600" dirty="0" smtClean="0">
                <a:latin typeface="Arial" charset="0"/>
              </a:rPr>
              <a:t>ФГУП ВНИИОФИ</a:t>
            </a:r>
          </a:p>
          <a:p>
            <a:pPr eaLnBrk="0" hangingPunct="0">
              <a:lnSpc>
                <a:spcPct val="120000"/>
              </a:lnSpc>
              <a:buFontTx/>
              <a:buChar char="-"/>
            </a:pPr>
            <a:r>
              <a:rPr lang="ru-RU" altLang="ru-RU" sz="1600" dirty="0">
                <a:latin typeface="Arial" charset="0"/>
              </a:rPr>
              <a:t> </a:t>
            </a:r>
            <a:r>
              <a:rPr lang="ru-RU" altLang="ru-RU" sz="1600" dirty="0" smtClean="0">
                <a:latin typeface="Arial" charset="0"/>
              </a:rPr>
              <a:t>ФБУ «</a:t>
            </a:r>
            <a:r>
              <a:rPr lang="ru-RU" altLang="ru-RU" sz="1600" dirty="0" err="1" smtClean="0">
                <a:latin typeface="Arial" charset="0"/>
              </a:rPr>
              <a:t>Ростест-Москва</a:t>
            </a:r>
            <a:r>
              <a:rPr lang="ru-RU" altLang="ru-RU" sz="1600" dirty="0" smtClean="0">
                <a:latin typeface="Arial"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dirty="0" smtClean="0">
                <a:solidFill>
                  <a:schemeClr val="tx1"/>
                </a:solidFill>
                <a:effectLst>
                  <a:outerShdw blurRad="38100" dist="38100" dir="2700000" algn="tl">
                    <a:srgbClr val="C0C0C0"/>
                  </a:outerShdw>
                </a:effectLst>
              </a:rPr>
              <a:t>Аккредитация как критерий выбора лаборатории</a:t>
            </a:r>
          </a:p>
        </p:txBody>
      </p:sp>
      <p:sp>
        <p:nvSpPr>
          <p:cNvPr id="12292"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EBF1E3E8-6E00-4B7E-AB65-09D589D74FB6}" type="slidenum">
              <a:rPr lang="ru-RU" altLang="ru-RU" sz="1400">
                <a:latin typeface="Arial" charset="0"/>
              </a:rPr>
              <a:pPr algn="ctr">
                <a:spcBef>
                  <a:spcPct val="50000"/>
                </a:spcBef>
              </a:pPr>
              <a:t>12</a:t>
            </a:fld>
            <a:endParaRPr lang="ru-RU" altLang="ru-RU" sz="1400">
              <a:latin typeface="Arial" charset="0"/>
            </a:endParaRPr>
          </a:p>
        </p:txBody>
      </p:sp>
      <p:pic>
        <p:nvPicPr>
          <p:cNvPr id="12293"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12294"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12295"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12296"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12297"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12298" name="БлокТекста2"/>
          <p:cNvSpPr txBox="1">
            <a:spLocks noChangeArrowheads="1"/>
          </p:cNvSpPr>
          <p:nvPr/>
        </p:nvSpPr>
        <p:spPr bwMode="auto">
          <a:xfrm>
            <a:off x="381000" y="3430588"/>
            <a:ext cx="3395133" cy="830262"/>
          </a:xfrm>
          <a:prstGeom prst="rect">
            <a:avLst/>
          </a:prstGeom>
          <a:noFill/>
          <a:ln w="9525">
            <a:noFill/>
            <a:miter lim="800000"/>
            <a:headEnd/>
            <a:tailEnd/>
          </a:ln>
          <a:effectLst/>
        </p:spPr>
        <p:txBody>
          <a:bodyPr wrap="square">
            <a:spAutoFit/>
          </a:bodyPr>
          <a:lstStyle/>
          <a:p>
            <a:pPr algn="ctr" eaLnBrk="0" hangingPunct="0">
              <a:lnSpc>
                <a:spcPct val="120000"/>
              </a:lnSpc>
              <a:buClr>
                <a:schemeClr val="tx1"/>
              </a:buClr>
            </a:pPr>
            <a:r>
              <a:rPr lang="ru-RU" altLang="ru-RU" sz="1000" b="0" dirty="0">
                <a:solidFill>
                  <a:srgbClr val="000000"/>
                </a:solidFill>
                <a:latin typeface="Arial" charset="0"/>
              </a:rPr>
              <a:t>Компетентность и независимость ИЦ ВНИСИ при проведении испытаний светотехнической продукции подтверждена аттестатом аккредитации</a:t>
            </a:r>
          </a:p>
          <a:p>
            <a:pPr algn="ctr" eaLnBrk="0" hangingPunct="0">
              <a:lnSpc>
                <a:spcPct val="120000"/>
              </a:lnSpc>
              <a:buClr>
                <a:schemeClr val="tx1"/>
              </a:buClr>
            </a:pPr>
            <a:r>
              <a:rPr lang="ru-RU" altLang="ru-RU" sz="1000" b="0" dirty="0">
                <a:solidFill>
                  <a:srgbClr val="000000"/>
                </a:solidFill>
                <a:latin typeface="Arial" charset="0"/>
              </a:rPr>
              <a:t> </a:t>
            </a:r>
            <a:r>
              <a:rPr lang="ru-RU" altLang="ru-RU" sz="1000" b="0" dirty="0">
                <a:latin typeface="Arial" charset="0"/>
              </a:rPr>
              <a:t>РОСС RU.0001.21МЛ65</a:t>
            </a:r>
          </a:p>
        </p:txBody>
      </p:sp>
      <p:sp>
        <p:nvSpPr>
          <p:cNvPr id="12299" name="БлокТекста4"/>
          <p:cNvSpPr txBox="1">
            <a:spLocks noChangeArrowheads="1"/>
          </p:cNvSpPr>
          <p:nvPr/>
        </p:nvSpPr>
        <p:spPr bwMode="auto">
          <a:xfrm>
            <a:off x="381000" y="4238625"/>
            <a:ext cx="8540750" cy="1028700"/>
          </a:xfrm>
          <a:prstGeom prst="rect">
            <a:avLst/>
          </a:prstGeom>
          <a:noFill/>
          <a:ln w="9525">
            <a:noFill/>
            <a:miter lim="800000"/>
            <a:headEnd/>
            <a:tailEnd/>
          </a:ln>
          <a:effectLst/>
        </p:spPr>
        <p:txBody>
          <a:bodyPr>
            <a:spAutoFit/>
          </a:bodyPr>
          <a:lstStyle/>
          <a:p>
            <a:pPr algn="ctr" eaLnBrk="0" hangingPunct="0">
              <a:lnSpc>
                <a:spcPct val="95000"/>
              </a:lnSpc>
            </a:pPr>
            <a:r>
              <a:rPr lang="ru-RU" altLang="ru-RU" sz="2400">
                <a:latin typeface="Arial" charset="0"/>
              </a:rPr>
              <a:t>С 2014 года с рынка услуг ушли 2712 органов по сертификации и 730 лабораторий</a:t>
            </a:r>
            <a:endParaRPr lang="ru-RU" altLang="ru-RU" sz="2400">
              <a:solidFill>
                <a:srgbClr val="000000"/>
              </a:solidFill>
              <a:latin typeface="Arial" charset="0"/>
            </a:endParaRPr>
          </a:p>
          <a:p>
            <a:pPr algn="just" eaLnBrk="0" hangingPunct="0">
              <a:lnSpc>
                <a:spcPct val="95000"/>
              </a:lnSpc>
              <a:buClr>
                <a:schemeClr val="tx1"/>
              </a:buClr>
            </a:pPr>
            <a:endParaRPr lang="ru-RU" altLang="ru-RU" sz="1600" b="0">
              <a:solidFill>
                <a:srgbClr val="000000"/>
              </a:solidFill>
              <a:latin typeface="Arial" charset="0"/>
            </a:endParaRPr>
          </a:p>
        </p:txBody>
      </p:sp>
      <p:pic>
        <p:nvPicPr>
          <p:cNvPr id="12300" name="Picture 13" descr="C:\Users\belyaev\Desktop\Интерсвет 2016\аттестат.jpg"/>
          <p:cNvPicPr>
            <a:picLocks noChangeAspect="1" noChangeArrowheads="1"/>
          </p:cNvPicPr>
          <p:nvPr/>
        </p:nvPicPr>
        <p:blipFill>
          <a:blip r:embed="rId7" cstate="print"/>
          <a:srcRect/>
          <a:stretch>
            <a:fillRect/>
          </a:stretch>
        </p:blipFill>
        <p:spPr bwMode="auto">
          <a:xfrm>
            <a:off x="381000" y="965200"/>
            <a:ext cx="3332163" cy="2338388"/>
          </a:xfrm>
          <a:prstGeom prst="rect">
            <a:avLst/>
          </a:prstGeom>
          <a:noFill/>
          <a:ln w="9525">
            <a:noFill/>
            <a:miter lim="800000"/>
            <a:headEnd/>
            <a:tailEnd/>
          </a:ln>
        </p:spPr>
      </p:pic>
      <p:pic>
        <p:nvPicPr>
          <p:cNvPr id="12301" name="Picture 14" descr="C:\Users\belyaev\Desktop\Интерсвет 2016\12345\6.jpg"/>
          <p:cNvPicPr>
            <a:picLocks noChangeAspect="1" noChangeArrowheads="1"/>
          </p:cNvPicPr>
          <p:nvPr/>
        </p:nvPicPr>
        <p:blipFill>
          <a:blip r:embed="rId8" cstate="print"/>
          <a:srcRect/>
          <a:stretch>
            <a:fillRect/>
          </a:stretch>
        </p:blipFill>
        <p:spPr bwMode="auto">
          <a:xfrm>
            <a:off x="4110038" y="965200"/>
            <a:ext cx="4497387" cy="2338388"/>
          </a:xfrm>
          <a:prstGeom prst="rect">
            <a:avLst/>
          </a:prstGeom>
          <a:noFill/>
          <a:ln w="9525">
            <a:noFill/>
            <a:miter lim="800000"/>
            <a:headEnd/>
            <a:tailEnd/>
          </a:ln>
        </p:spPr>
      </p:pic>
      <p:sp>
        <p:nvSpPr>
          <p:cNvPr id="12302" name="БлокТекста2"/>
          <p:cNvSpPr txBox="1">
            <a:spLocks noChangeArrowheads="1"/>
          </p:cNvSpPr>
          <p:nvPr/>
        </p:nvSpPr>
        <p:spPr bwMode="auto">
          <a:xfrm>
            <a:off x="4176713" y="3427413"/>
            <a:ext cx="4430712" cy="646112"/>
          </a:xfrm>
          <a:prstGeom prst="rect">
            <a:avLst/>
          </a:prstGeom>
          <a:noFill/>
          <a:ln w="9525">
            <a:noFill/>
            <a:miter lim="800000"/>
            <a:headEnd/>
            <a:tailEnd/>
          </a:ln>
          <a:effectLst/>
        </p:spPr>
        <p:txBody>
          <a:bodyPr>
            <a:spAutoFit/>
          </a:bodyPr>
          <a:lstStyle/>
          <a:p>
            <a:pPr algn="just" eaLnBrk="0" hangingPunct="0">
              <a:lnSpc>
                <a:spcPct val="120000"/>
              </a:lnSpc>
              <a:buClr>
                <a:schemeClr val="tx1"/>
              </a:buClr>
            </a:pPr>
            <a:r>
              <a:rPr lang="ru-RU" altLang="ru-RU" sz="1000" b="0" dirty="0">
                <a:solidFill>
                  <a:srgbClr val="000000"/>
                </a:solidFill>
                <a:latin typeface="Arial" charset="0"/>
              </a:rPr>
              <a:t>Про аккредитацию лабораторий и центров можно узнать из Реестра аккредитованных лиц на сайте  федеральной службы по аккредитации - </a:t>
            </a:r>
            <a:r>
              <a:rPr lang="ru-RU" altLang="ru-RU" sz="1000" b="0" dirty="0" err="1">
                <a:solidFill>
                  <a:srgbClr val="000000"/>
                </a:solidFill>
                <a:latin typeface="Arial" charset="0"/>
              </a:rPr>
              <a:t>Росаккредитация</a:t>
            </a:r>
            <a:endParaRPr lang="ru-RU" altLang="ru-RU" sz="1000" b="0" dirty="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dirty="0" smtClean="0">
                <a:solidFill>
                  <a:schemeClr val="tx1"/>
                </a:solidFill>
                <a:effectLst>
                  <a:outerShdw blurRad="38100" dist="38100" dir="2700000" algn="tl">
                    <a:srgbClr val="C0C0C0"/>
                  </a:outerShdw>
                </a:effectLst>
              </a:rPr>
              <a:t>Международные сличительные испытания – проверка работы лаборатории независимыми экспертами</a:t>
            </a:r>
            <a:endParaRPr lang="ru-RU" sz="1500" b="1" i="1" dirty="0" smtClean="0">
              <a:solidFill>
                <a:schemeClr val="tx1"/>
              </a:solidFill>
              <a:effectLst>
                <a:outerShdw blurRad="38100" dist="38100" dir="2700000" algn="tl">
                  <a:srgbClr val="C0C0C0"/>
                </a:outerShdw>
              </a:effectLst>
            </a:endParaRPr>
          </a:p>
        </p:txBody>
      </p:sp>
      <p:sp>
        <p:nvSpPr>
          <p:cNvPr id="4100"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1193D482-274F-4818-BC03-8D24DCAAB875}" type="slidenum">
              <a:rPr lang="ru-RU" sz="1400">
                <a:latin typeface="Arial" charset="0"/>
              </a:rPr>
              <a:pPr algn="ctr">
                <a:spcBef>
                  <a:spcPct val="50000"/>
                </a:spcBef>
              </a:pPr>
              <a:t>13</a:t>
            </a:fld>
            <a:endParaRPr lang="ru-RU" sz="1400">
              <a:latin typeface="Arial" charset="0"/>
            </a:endParaRPr>
          </a:p>
        </p:txBody>
      </p:sp>
      <p:pic>
        <p:nvPicPr>
          <p:cNvPr id="4101"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4102"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4103"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4104"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4105"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pic>
        <p:nvPicPr>
          <p:cNvPr id="4112" name="Picture 7" descr="Logo_4E_SSL.gif"/>
          <p:cNvPicPr>
            <a:picLocks noChangeAspect="1"/>
          </p:cNvPicPr>
          <p:nvPr/>
        </p:nvPicPr>
        <p:blipFill>
          <a:blip r:embed="rId7" cstate="print"/>
          <a:srcRect/>
          <a:stretch>
            <a:fillRect/>
          </a:stretch>
        </p:blipFill>
        <p:spPr bwMode="auto">
          <a:xfrm>
            <a:off x="5046663" y="1667933"/>
            <a:ext cx="1163637" cy="590550"/>
          </a:xfrm>
          <a:prstGeom prst="rect">
            <a:avLst/>
          </a:prstGeom>
          <a:noFill/>
          <a:ln w="9525">
            <a:noFill/>
            <a:miter lim="800000"/>
            <a:headEnd/>
            <a:tailEnd/>
          </a:ln>
        </p:spPr>
      </p:pic>
      <p:pic>
        <p:nvPicPr>
          <p:cNvPr id="4113" name="Picture 17"/>
          <p:cNvPicPr>
            <a:picLocks noChangeAspect="1" noChangeArrowheads="1"/>
          </p:cNvPicPr>
          <p:nvPr/>
        </p:nvPicPr>
        <p:blipFill>
          <a:blip r:embed="rId8" cstate="print"/>
          <a:srcRect/>
          <a:stretch>
            <a:fillRect/>
          </a:stretch>
        </p:blipFill>
        <p:spPr bwMode="auto">
          <a:xfrm>
            <a:off x="4948766" y="948796"/>
            <a:ext cx="1298575" cy="584200"/>
          </a:xfrm>
          <a:prstGeom prst="rect">
            <a:avLst/>
          </a:prstGeom>
          <a:noFill/>
        </p:spPr>
      </p:pic>
      <p:pic>
        <p:nvPicPr>
          <p:cNvPr id="4114" name="Picture 18"/>
          <p:cNvPicPr>
            <a:picLocks noChangeAspect="1" noChangeArrowheads="1"/>
          </p:cNvPicPr>
          <p:nvPr/>
        </p:nvPicPr>
        <p:blipFill>
          <a:blip r:embed="rId9" cstate="print"/>
          <a:srcRect/>
          <a:stretch>
            <a:fillRect/>
          </a:stretch>
        </p:blipFill>
        <p:spPr bwMode="auto">
          <a:xfrm>
            <a:off x="6543675" y="947738"/>
            <a:ext cx="2111375" cy="1336675"/>
          </a:xfrm>
          <a:prstGeom prst="rect">
            <a:avLst/>
          </a:prstGeom>
          <a:noFill/>
        </p:spPr>
      </p:pic>
      <p:sp>
        <p:nvSpPr>
          <p:cNvPr id="4118" name="Text Box 8"/>
          <p:cNvSpPr txBox="1">
            <a:spLocks noChangeArrowheads="1"/>
          </p:cNvSpPr>
          <p:nvPr/>
        </p:nvSpPr>
        <p:spPr bwMode="auto">
          <a:xfrm>
            <a:off x="118534" y="1084791"/>
            <a:ext cx="3659186" cy="1069975"/>
          </a:xfrm>
          <a:prstGeom prst="rect">
            <a:avLst/>
          </a:prstGeom>
          <a:noFill/>
          <a:ln w="9525">
            <a:noFill/>
            <a:miter lim="800000"/>
            <a:headEnd/>
            <a:tailEnd/>
          </a:ln>
        </p:spPr>
        <p:txBody>
          <a:bodyPr wrap="square">
            <a:spAutoFit/>
          </a:bodyPr>
          <a:lstStyle/>
          <a:p>
            <a:r>
              <a:rPr lang="ru-RU" sz="1600" dirty="0">
                <a:latin typeface="Arial" charset="0"/>
              </a:rPr>
              <a:t>Независимая оценка результатов измерений и контроль качества измерений</a:t>
            </a:r>
          </a:p>
          <a:p>
            <a:endParaRPr lang="en-GB" sz="1600" dirty="0">
              <a:latin typeface="Arial" charset="0"/>
            </a:endParaRPr>
          </a:p>
        </p:txBody>
      </p:sp>
      <p:sp>
        <p:nvSpPr>
          <p:cNvPr id="4126" name="Стрелка вправо 30"/>
          <p:cNvSpPr>
            <a:spLocks noChangeArrowheads="1"/>
          </p:cNvSpPr>
          <p:nvPr/>
        </p:nvSpPr>
        <p:spPr bwMode="auto">
          <a:xfrm>
            <a:off x="3718455" y="1288521"/>
            <a:ext cx="928687" cy="466725"/>
          </a:xfrm>
          <a:prstGeom prst="rightArrow">
            <a:avLst>
              <a:gd name="adj1" fmla="val 50000"/>
              <a:gd name="adj2" fmla="val 55272"/>
            </a:avLst>
          </a:prstGeom>
          <a:solidFill>
            <a:schemeClr val="accent1"/>
          </a:solidFill>
          <a:ln w="9525" algn="ctr">
            <a:solidFill>
              <a:schemeClr val="tx1"/>
            </a:solidFill>
            <a:round/>
            <a:headEnd/>
            <a:tailEnd/>
          </a:ln>
        </p:spPr>
        <p:txBody>
          <a:bodyPr/>
          <a:lstStyle/>
          <a:p>
            <a:endParaRPr lang="ru-RU">
              <a:latin typeface="Arial" charset="0"/>
            </a:endParaRPr>
          </a:p>
        </p:txBody>
      </p:sp>
      <p:pic>
        <p:nvPicPr>
          <p:cNvPr id="22" name="Picture 2"/>
          <p:cNvPicPr>
            <a:picLocks noChangeAspect="1" noChangeArrowheads="1"/>
          </p:cNvPicPr>
          <p:nvPr/>
        </p:nvPicPr>
        <p:blipFill>
          <a:blip r:embed="rId10" cstate="print"/>
          <a:srcRect/>
          <a:stretch>
            <a:fillRect/>
          </a:stretch>
        </p:blipFill>
        <p:spPr bwMode="auto">
          <a:xfrm>
            <a:off x="347133" y="2123086"/>
            <a:ext cx="2404533" cy="3269122"/>
          </a:xfrm>
          <a:prstGeom prst="rect">
            <a:avLst/>
          </a:prstGeom>
          <a:noFill/>
          <a:ln w="9525">
            <a:solidFill>
              <a:schemeClr val="tx1"/>
            </a:solidFill>
            <a:miter lim="800000"/>
            <a:headEnd/>
            <a:tailEnd/>
          </a:ln>
        </p:spPr>
      </p:pic>
      <p:sp>
        <p:nvSpPr>
          <p:cNvPr id="23" name="Text Box 9"/>
          <p:cNvSpPr txBox="1">
            <a:spLocks noChangeArrowheads="1"/>
          </p:cNvSpPr>
          <p:nvPr/>
        </p:nvSpPr>
        <p:spPr bwMode="auto">
          <a:xfrm>
            <a:off x="3115205" y="2383367"/>
            <a:ext cx="5825596" cy="2505301"/>
          </a:xfrm>
          <a:prstGeom prst="rect">
            <a:avLst/>
          </a:prstGeom>
          <a:noFill/>
          <a:ln w="9525">
            <a:noFill/>
            <a:miter lim="800000"/>
            <a:headEnd/>
            <a:tailEnd/>
          </a:ln>
        </p:spPr>
        <p:txBody>
          <a:bodyPr wrap="square">
            <a:spAutoFit/>
          </a:bodyPr>
          <a:lstStyle/>
          <a:p>
            <a:pPr algn="just">
              <a:lnSpc>
                <a:spcPct val="120000"/>
              </a:lnSpc>
              <a:spcBef>
                <a:spcPct val="50000"/>
              </a:spcBef>
            </a:pPr>
            <a:r>
              <a:rPr lang="ru-RU" sz="1600" dirty="0">
                <a:latin typeface="Arial" charset="0"/>
              </a:rPr>
              <a:t>10-го сентября 2014 был опубликован итоговый </a:t>
            </a:r>
            <a:r>
              <a:rPr lang="ru-RU" sz="1600" dirty="0" smtClean="0">
                <a:latin typeface="Arial" charset="0"/>
              </a:rPr>
              <a:t>отчет международных сличительных испытаний с участием ИЦ ООО ВНИСИ.</a:t>
            </a:r>
            <a:r>
              <a:rPr lang="en-GB" sz="1600" dirty="0" smtClean="0">
                <a:latin typeface="Arial" charset="0"/>
              </a:rPr>
              <a:t> </a:t>
            </a:r>
            <a:r>
              <a:rPr lang="ru-RU" sz="1600" dirty="0">
                <a:latin typeface="Arial" charset="0"/>
              </a:rPr>
              <a:t>Этот отчет доступен для бесплатного скачивания на сайте</a:t>
            </a:r>
            <a:r>
              <a:rPr lang="en-GB" sz="1600" dirty="0">
                <a:latin typeface="Arial" charset="0"/>
              </a:rPr>
              <a:t> IEA 4E SSL Annex  </a:t>
            </a:r>
          </a:p>
          <a:p>
            <a:pPr>
              <a:spcBef>
                <a:spcPct val="50000"/>
              </a:spcBef>
            </a:pPr>
            <a:r>
              <a:rPr lang="en-GB" sz="1600" dirty="0">
                <a:latin typeface="Arial" charset="0"/>
                <a:hlinkClick r:id="rId11"/>
              </a:rPr>
              <a:t>http://ssl.iea-4e.org/task-2-ssl-testing/2013-ic-final-report</a:t>
            </a:r>
            <a:r>
              <a:rPr lang="en-GB" sz="1600" dirty="0">
                <a:latin typeface="Arial" charset="0"/>
              </a:rPr>
              <a:t> </a:t>
            </a:r>
          </a:p>
          <a:p>
            <a:pPr algn="just">
              <a:spcBef>
                <a:spcPct val="50000"/>
              </a:spcBef>
            </a:pPr>
            <a:r>
              <a:rPr lang="ru-RU" sz="1600" dirty="0">
                <a:latin typeface="Arial" charset="0"/>
              </a:rPr>
              <a:t>В этом отчете представлены результаты</a:t>
            </a:r>
            <a:r>
              <a:rPr lang="en-GB" sz="1600" dirty="0">
                <a:latin typeface="Arial" charset="0"/>
              </a:rPr>
              <a:t> </a:t>
            </a:r>
            <a:r>
              <a:rPr lang="ru-RU" sz="1600" dirty="0">
                <a:latin typeface="Arial" charset="0"/>
              </a:rPr>
              <a:t>измерений </a:t>
            </a:r>
            <a:r>
              <a:rPr lang="en-GB" sz="1600" dirty="0">
                <a:latin typeface="Arial" charset="0"/>
              </a:rPr>
              <a:t>LED </a:t>
            </a:r>
            <a:r>
              <a:rPr lang="ru-RU" sz="1600" dirty="0">
                <a:latin typeface="Arial" charset="0"/>
              </a:rPr>
              <a:t>образцов</a:t>
            </a:r>
            <a:r>
              <a:rPr lang="en-GB" sz="1600" dirty="0">
                <a:latin typeface="Arial" charset="0"/>
              </a:rPr>
              <a:t> </a:t>
            </a:r>
            <a:r>
              <a:rPr lang="ru-RU" sz="1600" dirty="0">
                <a:latin typeface="Arial" charset="0"/>
              </a:rPr>
              <a:t>в соответствии с </a:t>
            </a:r>
            <a:r>
              <a:rPr lang="ru-RU" sz="1600" b="0" i="1" dirty="0" err="1">
                <a:latin typeface="Arial" charset="0"/>
              </a:rPr>
              <a:t>Межлабораторным</a:t>
            </a:r>
            <a:r>
              <a:rPr lang="ru-RU" sz="1600" b="0" i="1" dirty="0">
                <a:latin typeface="Arial" charset="0"/>
              </a:rPr>
              <a:t> Методом Сравнительных испытаний</a:t>
            </a:r>
            <a:endParaRPr lang="en-GB" sz="1600" b="0" i="1" dirty="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dirty="0" smtClean="0">
                <a:solidFill>
                  <a:schemeClr val="tx1"/>
                </a:solidFill>
                <a:effectLst>
                  <a:outerShdw blurRad="38100" dist="38100" dir="2700000" algn="tl">
                    <a:srgbClr val="C0C0C0"/>
                  </a:outerShdw>
                </a:effectLst>
              </a:rPr>
              <a:t>Примеры сотрудничества производителей и потребителей с аккредитованной лабораторией</a:t>
            </a:r>
          </a:p>
        </p:txBody>
      </p:sp>
      <p:sp>
        <p:nvSpPr>
          <p:cNvPr id="13316"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CF4021DC-8EC0-4FF5-9D6D-AAD862907969}" type="slidenum">
              <a:rPr lang="ru-RU" altLang="ru-RU" sz="1400">
                <a:latin typeface="Arial" charset="0"/>
              </a:rPr>
              <a:pPr algn="ctr">
                <a:spcBef>
                  <a:spcPct val="50000"/>
                </a:spcBef>
              </a:pPr>
              <a:t>14</a:t>
            </a:fld>
            <a:endParaRPr lang="ru-RU" altLang="ru-RU" sz="1400">
              <a:latin typeface="Arial" charset="0"/>
            </a:endParaRPr>
          </a:p>
        </p:txBody>
      </p:sp>
      <p:pic>
        <p:nvPicPr>
          <p:cNvPr id="13317"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13318"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13319"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13320"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13321"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13322" name="БлокТекста2"/>
          <p:cNvSpPr txBox="1">
            <a:spLocks noChangeArrowheads="1"/>
          </p:cNvSpPr>
          <p:nvPr/>
        </p:nvSpPr>
        <p:spPr bwMode="auto">
          <a:xfrm>
            <a:off x="0" y="4605867"/>
            <a:ext cx="4829175" cy="736805"/>
          </a:xfrm>
          <a:prstGeom prst="rect">
            <a:avLst/>
          </a:prstGeom>
          <a:noFill/>
          <a:ln w="9525">
            <a:noFill/>
            <a:miter lim="800000"/>
            <a:headEnd/>
            <a:tailEnd/>
          </a:ln>
          <a:effectLst/>
        </p:spPr>
        <p:txBody>
          <a:bodyPr>
            <a:spAutoFit/>
          </a:bodyPr>
          <a:lstStyle/>
          <a:p>
            <a:pPr algn="just" eaLnBrk="0" hangingPunct="0">
              <a:lnSpc>
                <a:spcPct val="120000"/>
              </a:lnSpc>
              <a:buClr>
                <a:schemeClr val="tx1"/>
              </a:buClr>
            </a:pPr>
            <a:r>
              <a:rPr lang="ru-RU" altLang="ru-RU" sz="1200" b="0" dirty="0">
                <a:solidFill>
                  <a:srgbClr val="000000"/>
                </a:solidFill>
                <a:latin typeface="Arial" charset="0"/>
              </a:rPr>
              <a:t>Открытая база </a:t>
            </a:r>
            <a:r>
              <a:rPr lang="en-US" altLang="ru-RU" sz="1200" b="0" dirty="0">
                <a:solidFill>
                  <a:srgbClr val="000000"/>
                </a:solidFill>
                <a:latin typeface="Arial" charset="0"/>
              </a:rPr>
              <a:t>Light-in-Night Road</a:t>
            </a:r>
            <a:r>
              <a:rPr lang="ru-RU" altLang="ru-RU" sz="1200" b="0" dirty="0">
                <a:solidFill>
                  <a:srgbClr val="000000"/>
                </a:solidFill>
                <a:latin typeface="Arial" charset="0"/>
              </a:rPr>
              <a:t> – только достоверные светотехнические характеристики осветительных приборов для проектирования</a:t>
            </a:r>
            <a:endParaRPr lang="ru-RU" altLang="ru-RU" sz="1200" b="0" dirty="0">
              <a:latin typeface="Arial" charset="0"/>
            </a:endParaRPr>
          </a:p>
        </p:txBody>
      </p:sp>
      <p:pic>
        <p:nvPicPr>
          <p:cNvPr id="13323" name="Picture 2" descr="I:\Common\147640cdbbc8c40c0bb436a3fb645328.jpg"/>
          <p:cNvPicPr>
            <a:picLocks noChangeAspect="1" noChangeArrowheads="1"/>
          </p:cNvPicPr>
          <p:nvPr/>
        </p:nvPicPr>
        <p:blipFill>
          <a:blip r:embed="rId7" cstate="print"/>
          <a:srcRect/>
          <a:stretch>
            <a:fillRect/>
          </a:stretch>
        </p:blipFill>
        <p:spPr bwMode="auto">
          <a:xfrm>
            <a:off x="5292725" y="2990850"/>
            <a:ext cx="3149600" cy="1649413"/>
          </a:xfrm>
          <a:prstGeom prst="rect">
            <a:avLst/>
          </a:prstGeom>
          <a:noFill/>
          <a:ln w="9525">
            <a:noFill/>
            <a:miter lim="800000"/>
            <a:headEnd/>
            <a:tailEnd/>
          </a:ln>
        </p:spPr>
      </p:pic>
      <p:pic>
        <p:nvPicPr>
          <p:cNvPr id="13324" name="Picture 4" descr="I:\Common\l-in-n.jpg"/>
          <p:cNvPicPr>
            <a:picLocks noChangeAspect="1" noChangeArrowheads="1"/>
          </p:cNvPicPr>
          <p:nvPr/>
        </p:nvPicPr>
        <p:blipFill>
          <a:blip r:embed="rId8" cstate="print"/>
          <a:srcRect/>
          <a:stretch>
            <a:fillRect/>
          </a:stretch>
        </p:blipFill>
        <p:spPr bwMode="auto">
          <a:xfrm>
            <a:off x="406400" y="1049338"/>
            <a:ext cx="4083050" cy="3402012"/>
          </a:xfrm>
          <a:prstGeom prst="rect">
            <a:avLst/>
          </a:prstGeom>
          <a:noFill/>
          <a:ln w="9525">
            <a:noFill/>
            <a:miter lim="800000"/>
            <a:headEnd/>
            <a:tailEnd/>
          </a:ln>
        </p:spPr>
      </p:pic>
      <p:sp>
        <p:nvSpPr>
          <p:cNvPr id="13325" name="БлокТекста2"/>
          <p:cNvSpPr txBox="1">
            <a:spLocks noChangeArrowheads="1"/>
          </p:cNvSpPr>
          <p:nvPr/>
        </p:nvSpPr>
        <p:spPr bwMode="auto">
          <a:xfrm>
            <a:off x="5326593" y="4616980"/>
            <a:ext cx="3334808" cy="535531"/>
          </a:xfrm>
          <a:prstGeom prst="rect">
            <a:avLst/>
          </a:prstGeom>
          <a:noFill/>
          <a:ln w="9525">
            <a:noFill/>
            <a:miter lim="800000"/>
            <a:headEnd/>
            <a:tailEnd/>
          </a:ln>
          <a:effectLst/>
        </p:spPr>
        <p:txBody>
          <a:bodyPr wrap="square">
            <a:spAutoFit/>
          </a:bodyPr>
          <a:lstStyle/>
          <a:p>
            <a:pPr algn="ctr" eaLnBrk="0" hangingPunct="0">
              <a:lnSpc>
                <a:spcPct val="120000"/>
              </a:lnSpc>
              <a:buClr>
                <a:schemeClr val="tx1"/>
              </a:buClr>
            </a:pPr>
            <a:r>
              <a:rPr lang="ru-RU" altLang="ru-RU" sz="1200" b="0" dirty="0">
                <a:solidFill>
                  <a:srgbClr val="000000"/>
                </a:solidFill>
                <a:latin typeface="Arial" charset="0"/>
              </a:rPr>
              <a:t>Проверка качества продукции с прилавков магазинов</a:t>
            </a:r>
            <a:endParaRPr lang="ru-RU" altLang="ru-RU" sz="1200" b="0" dirty="0">
              <a:latin typeface="Arial" charset="0"/>
            </a:endParaRPr>
          </a:p>
        </p:txBody>
      </p:sp>
      <p:pic>
        <p:nvPicPr>
          <p:cNvPr id="13326" name="B5FAE0C0-31D1-4067-88FC-F5CEF3C6FB1A" descr="73DC4D6C-20EF-4D0A-A95C-CDA30BF08866"/>
          <p:cNvPicPr>
            <a:picLocks noChangeAspect="1" noChangeArrowheads="1"/>
          </p:cNvPicPr>
          <p:nvPr/>
        </p:nvPicPr>
        <p:blipFill>
          <a:blip r:embed="rId9" cstate="print"/>
          <a:srcRect/>
          <a:stretch>
            <a:fillRect/>
          </a:stretch>
        </p:blipFill>
        <p:spPr bwMode="auto">
          <a:xfrm>
            <a:off x="5632450" y="838200"/>
            <a:ext cx="2233613" cy="236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NISI logo"/>
          <p:cNvPicPr>
            <a:picLocks noChangeAspect="1" noChangeArrowheads="1"/>
          </p:cNvPicPr>
          <p:nvPr/>
        </p:nvPicPr>
        <p:blipFill>
          <a:blip r:embed="rId3" cstate="print"/>
          <a:srcRect/>
          <a:stretch>
            <a:fillRect/>
          </a:stretch>
        </p:blipFill>
        <p:spPr bwMode="auto">
          <a:xfrm>
            <a:off x="1760538" y="1143000"/>
            <a:ext cx="5402262" cy="2705100"/>
          </a:xfrm>
          <a:prstGeom prst="rect">
            <a:avLst/>
          </a:prstGeom>
          <a:noFill/>
          <a:ln w="9525">
            <a:noFill/>
            <a:miter lim="800000"/>
            <a:headEnd/>
            <a:tailEnd/>
          </a:ln>
        </p:spPr>
      </p:pic>
      <p:sp>
        <p:nvSpPr>
          <p:cNvPr id="14339" name="Rectangle 3"/>
          <p:cNvSpPr>
            <a:spLocks noGrp="1" noChangeArrowheads="1"/>
          </p:cNvSpPr>
          <p:nvPr>
            <p:ph type="body" idx="1"/>
          </p:nvPr>
        </p:nvSpPr>
        <p:spPr>
          <a:xfrm>
            <a:off x="381000" y="1143000"/>
            <a:ext cx="8382000" cy="457200"/>
          </a:xfrm>
        </p:spPr>
        <p:txBody>
          <a:bodyPr/>
          <a:lstStyle/>
          <a:p>
            <a:pPr algn="ctr" eaLnBrk="1" hangingPunct="1">
              <a:lnSpc>
                <a:spcPct val="80000"/>
              </a:lnSpc>
              <a:buFontTx/>
              <a:buNone/>
            </a:pPr>
            <a:r>
              <a:rPr lang="ru-RU" altLang="ru-RU" sz="2800" i="1" smtClean="0">
                <a:latin typeface="Calibri" pitchFamily="34" charset="0"/>
              </a:rPr>
              <a:t>Спасибо за внимание!</a:t>
            </a:r>
          </a:p>
        </p:txBody>
      </p:sp>
      <p:sp>
        <p:nvSpPr>
          <p:cNvPr id="14340" name="Rectangle 4"/>
          <p:cNvSpPr>
            <a:spLocks noChangeArrowheads="1"/>
          </p:cNvSpPr>
          <p:nvPr/>
        </p:nvSpPr>
        <p:spPr bwMode="auto">
          <a:xfrm>
            <a:off x="2438400" y="3324225"/>
            <a:ext cx="4303713" cy="2289175"/>
          </a:xfrm>
          <a:prstGeom prst="rect">
            <a:avLst/>
          </a:prstGeom>
          <a:noFill/>
          <a:ln w="9525">
            <a:noFill/>
            <a:miter lim="800000"/>
            <a:headEnd/>
            <a:tailEnd/>
          </a:ln>
        </p:spPr>
        <p:txBody>
          <a:bodyPr anchor="ctr">
            <a:spAutoFit/>
          </a:bodyPr>
          <a:lstStyle/>
          <a:p>
            <a:pPr algn="ctr"/>
            <a:r>
              <a:rPr lang="ru-RU" altLang="ru-RU"/>
              <a:t>ООО "ВНИСИ"</a:t>
            </a:r>
            <a:endParaRPr lang="ru-RU" altLang="ru-RU" b="0"/>
          </a:p>
          <a:p>
            <a:pPr algn="ctr"/>
            <a:r>
              <a:rPr lang="ru-RU" altLang="ru-RU"/>
              <a:t> </a:t>
            </a:r>
            <a:endParaRPr lang="ru-RU" altLang="ru-RU" b="0"/>
          </a:p>
          <a:p>
            <a:pPr algn="ctr"/>
            <a:r>
              <a:rPr lang="ru-RU" altLang="ru-RU" b="0"/>
              <a:t>129626, Москва, 1-й Рижский пер., 6</a:t>
            </a:r>
          </a:p>
          <a:p>
            <a:pPr algn="ctr"/>
            <a:r>
              <a:rPr lang="ru-RU" altLang="ru-RU" b="0"/>
              <a:t>Тел.: +7 (495) 788-63-11</a:t>
            </a:r>
          </a:p>
          <a:p>
            <a:pPr algn="ctr"/>
            <a:r>
              <a:rPr lang="ru-RU" altLang="ru-RU" b="0"/>
              <a:t>Тел./Факс: +7 (495) 788-32-96</a:t>
            </a:r>
          </a:p>
          <a:p>
            <a:pPr algn="ctr"/>
            <a:r>
              <a:rPr lang="en-US" altLang="ru-RU" b="0"/>
              <a:t>E-mail: </a:t>
            </a:r>
            <a:r>
              <a:rPr lang="en-US" altLang="ru-RU" b="0">
                <a:hlinkClick r:id="rId4"/>
              </a:rPr>
              <a:t>vnisi@bk.ru</a:t>
            </a:r>
            <a:endParaRPr lang="en-US" altLang="ru-RU" b="0"/>
          </a:p>
          <a:p>
            <a:pPr algn="ctr"/>
            <a:r>
              <a:rPr lang="en-US" altLang="ru-RU" b="0"/>
              <a:t>Web: </a:t>
            </a:r>
            <a:r>
              <a:rPr lang="en-US" altLang="ru-RU" b="0">
                <a:hlinkClick r:id="rId5"/>
              </a:rPr>
              <a:t>www.vnisi.ru</a:t>
            </a:r>
            <a:endParaRPr lang="en-US" altLang="ru-RU" b="0"/>
          </a:p>
          <a:p>
            <a:pPr algn="ctr"/>
            <a:endParaRPr lang="ru-RU" altLang="ru-RU" b="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sz="1500" b="1" dirty="0" smtClean="0">
                <a:solidFill>
                  <a:schemeClr val="tx1"/>
                </a:solidFill>
                <a:effectLst>
                  <a:outerShdw blurRad="38100" dist="38100" dir="2700000" algn="tl">
                    <a:srgbClr val="C0C0C0"/>
                  </a:outerShdw>
                </a:effectLst>
              </a:rPr>
              <a:t>Приоритет в освещении – качество и надежность </a:t>
            </a:r>
            <a:endParaRPr lang="ru-RU" sz="1500" b="1" i="1" dirty="0" smtClean="0">
              <a:solidFill>
                <a:schemeClr val="tx1"/>
              </a:solidFill>
              <a:effectLst>
                <a:outerShdw blurRad="38100" dist="38100" dir="2700000" algn="tl">
                  <a:srgbClr val="C0C0C0"/>
                </a:outerShdw>
              </a:effectLst>
            </a:endParaRPr>
          </a:p>
        </p:txBody>
      </p:sp>
      <p:sp>
        <p:nvSpPr>
          <p:cNvPr id="3076"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BCC975B7-EFFF-4AD5-BBC2-617A300A061A}" type="slidenum">
              <a:rPr lang="ru-RU" altLang="ru-RU" sz="1400">
                <a:latin typeface="Arial" charset="0"/>
              </a:rPr>
              <a:pPr algn="ctr">
                <a:spcBef>
                  <a:spcPct val="50000"/>
                </a:spcBef>
              </a:pPr>
              <a:t>2</a:t>
            </a:fld>
            <a:endParaRPr lang="ru-RU" altLang="ru-RU" sz="1400">
              <a:latin typeface="Arial" charset="0"/>
            </a:endParaRPr>
          </a:p>
        </p:txBody>
      </p:sp>
      <p:pic>
        <p:nvPicPr>
          <p:cNvPr id="3077"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3078"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3079"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3080" name="Picture 22" descr="C:\Users\Гипномастер\Desktop\111123123.JPG"/>
          <p:cNvPicPr>
            <a:picLocks noChangeAspect="1" noChangeArrowheads="1"/>
          </p:cNvPicPr>
          <p:nvPr/>
        </p:nvPicPr>
        <p:blipFill>
          <a:blip r:embed="rId5" cstate="print"/>
          <a:srcRect/>
          <a:stretch>
            <a:fillRect/>
          </a:stretch>
        </p:blipFill>
        <p:spPr bwMode="auto">
          <a:xfrm>
            <a:off x="134938" y="3587750"/>
            <a:ext cx="3475037" cy="2166938"/>
          </a:xfrm>
          <a:prstGeom prst="rect">
            <a:avLst/>
          </a:prstGeom>
          <a:noFill/>
          <a:ln w="9525">
            <a:noFill/>
            <a:miter lim="800000"/>
            <a:headEnd/>
            <a:tailEnd/>
          </a:ln>
        </p:spPr>
      </p:pic>
      <p:pic>
        <p:nvPicPr>
          <p:cNvPr id="3081" name="Picture 24" descr="C:\Users\Гипномастер\Desktop\GuessBuilding_017.jpg"/>
          <p:cNvPicPr>
            <a:picLocks noChangeAspect="1" noChangeArrowheads="1"/>
          </p:cNvPicPr>
          <p:nvPr/>
        </p:nvPicPr>
        <p:blipFill>
          <a:blip r:embed="rId6" cstate="print"/>
          <a:srcRect/>
          <a:stretch>
            <a:fillRect/>
          </a:stretch>
        </p:blipFill>
        <p:spPr bwMode="auto">
          <a:xfrm>
            <a:off x="5672138" y="3587750"/>
            <a:ext cx="3352800" cy="2386013"/>
          </a:xfrm>
          <a:prstGeom prst="rect">
            <a:avLst/>
          </a:prstGeom>
          <a:noFill/>
          <a:ln w="9525">
            <a:noFill/>
            <a:miter lim="800000"/>
            <a:headEnd/>
            <a:tailEnd/>
          </a:ln>
        </p:spPr>
      </p:pic>
      <p:pic>
        <p:nvPicPr>
          <p:cNvPr id="3082" name="Picture 25" descr="C:\Users\Гипномастер\Desktop\1419178490-780760-551669.jpg"/>
          <p:cNvPicPr>
            <a:picLocks noChangeAspect="1" noChangeArrowheads="1"/>
          </p:cNvPicPr>
          <p:nvPr/>
        </p:nvPicPr>
        <p:blipFill>
          <a:blip r:embed="rId7" cstate="print"/>
          <a:srcRect/>
          <a:stretch>
            <a:fillRect/>
          </a:stretch>
        </p:blipFill>
        <p:spPr bwMode="auto">
          <a:xfrm>
            <a:off x="5418138" y="974725"/>
            <a:ext cx="3606800" cy="2403475"/>
          </a:xfrm>
          <a:prstGeom prst="rect">
            <a:avLst/>
          </a:prstGeom>
          <a:noFill/>
          <a:ln w="9525">
            <a:noFill/>
            <a:miter lim="800000"/>
            <a:headEnd/>
            <a:tailEnd/>
          </a:ln>
        </p:spPr>
      </p:pic>
      <p:pic>
        <p:nvPicPr>
          <p:cNvPr id="3083" name="Picture 27" descr="C:\Users\Гипномастер\Desktop\1.jpg"/>
          <p:cNvPicPr>
            <a:picLocks noChangeAspect="1" noChangeArrowheads="1"/>
          </p:cNvPicPr>
          <p:nvPr/>
        </p:nvPicPr>
        <p:blipFill>
          <a:blip r:embed="rId8" cstate="print"/>
          <a:srcRect/>
          <a:stretch>
            <a:fillRect/>
          </a:stretch>
        </p:blipFill>
        <p:spPr bwMode="auto">
          <a:xfrm>
            <a:off x="2259013" y="2311400"/>
            <a:ext cx="4276725" cy="2552700"/>
          </a:xfrm>
          <a:prstGeom prst="rect">
            <a:avLst/>
          </a:prstGeom>
          <a:noFill/>
          <a:ln w="9525">
            <a:noFill/>
            <a:miter lim="800000"/>
            <a:headEnd/>
            <a:tailEnd/>
          </a:ln>
        </p:spPr>
      </p:pic>
      <p:pic>
        <p:nvPicPr>
          <p:cNvPr id="3084" name="Picture 28" descr="C:\Users\Гипномастер\Desktop\gost_tr_eas.jpg"/>
          <p:cNvPicPr>
            <a:picLocks noChangeAspect="1" noChangeArrowheads="1"/>
          </p:cNvPicPr>
          <p:nvPr/>
        </p:nvPicPr>
        <p:blipFill>
          <a:blip r:embed="rId9" cstate="print"/>
          <a:srcRect/>
          <a:stretch>
            <a:fillRect/>
          </a:stretch>
        </p:blipFill>
        <p:spPr bwMode="auto">
          <a:xfrm>
            <a:off x="7518400" y="293688"/>
            <a:ext cx="1439863" cy="360362"/>
          </a:xfrm>
          <a:prstGeom prst="rect">
            <a:avLst/>
          </a:prstGeom>
          <a:noFill/>
          <a:ln w="9525">
            <a:noFill/>
            <a:miter lim="800000"/>
            <a:headEnd/>
            <a:tailEnd/>
          </a:ln>
        </p:spPr>
      </p:pic>
      <p:pic>
        <p:nvPicPr>
          <p:cNvPr id="3085" name="Picture 29" descr="C:\Users\Гипномастер\Desktop\eds_logo.png"/>
          <p:cNvPicPr>
            <a:picLocks noChangeAspect="1" noChangeArrowheads="1"/>
          </p:cNvPicPr>
          <p:nvPr/>
        </p:nvPicPr>
        <p:blipFill>
          <a:blip r:embed="rId10" cstate="print"/>
          <a:srcRect/>
          <a:stretch>
            <a:fillRect/>
          </a:stretch>
        </p:blipFill>
        <p:spPr bwMode="auto">
          <a:xfrm>
            <a:off x="134938" y="0"/>
            <a:ext cx="965200" cy="965200"/>
          </a:xfrm>
          <a:prstGeom prst="rect">
            <a:avLst/>
          </a:prstGeom>
          <a:noFill/>
          <a:ln w="9525">
            <a:noFill/>
            <a:miter lim="800000"/>
            <a:headEnd/>
            <a:tailEnd/>
          </a:ln>
        </p:spPr>
      </p:pic>
      <p:sp>
        <p:nvSpPr>
          <p:cNvPr id="3086" name="Text Box 8"/>
          <p:cNvSpPr txBox="1">
            <a:spLocks noChangeArrowheads="1"/>
          </p:cNvSpPr>
          <p:nvPr/>
        </p:nvSpPr>
        <p:spPr bwMode="auto">
          <a:xfrm>
            <a:off x="138113" y="931863"/>
            <a:ext cx="5210175" cy="1570037"/>
          </a:xfrm>
          <a:prstGeom prst="rect">
            <a:avLst/>
          </a:prstGeom>
          <a:noFill/>
          <a:ln w="9525">
            <a:noFill/>
            <a:miter lim="800000"/>
            <a:headEnd/>
            <a:tailEnd/>
          </a:ln>
        </p:spPr>
        <p:txBody>
          <a:bodyPr>
            <a:spAutoFit/>
          </a:bodyPr>
          <a:lstStyle/>
          <a:p>
            <a:r>
              <a:rPr lang="ru-RU" altLang="ru-RU" sz="2400">
                <a:latin typeface="Arial" charset="0"/>
              </a:rPr>
              <a:t>Гонка за энергоэффективностью не должна идти в ущерб качеству светотехнической продукции.</a:t>
            </a:r>
            <a:endParaRPr lang="en-GB" altLang="ru-RU" sz="240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sz="1500" b="1" dirty="0" smtClean="0">
                <a:solidFill>
                  <a:schemeClr val="tx1"/>
                </a:solidFill>
                <a:effectLst>
                  <a:outerShdw blurRad="38100" dist="38100" dir="2700000" algn="tl">
                    <a:srgbClr val="C0C0C0"/>
                  </a:outerShdw>
                </a:effectLst>
              </a:rPr>
              <a:t>Ошибки при расчётах ведут к ошибкам при реализации</a:t>
            </a:r>
            <a:endParaRPr lang="ru-RU" sz="1500" b="1" i="1" dirty="0" smtClean="0">
              <a:solidFill>
                <a:schemeClr val="tx1"/>
              </a:solidFill>
              <a:effectLst>
                <a:outerShdw blurRad="38100" dist="38100" dir="2700000" algn="tl">
                  <a:srgbClr val="C0C0C0"/>
                </a:outerShdw>
              </a:effectLst>
            </a:endParaRPr>
          </a:p>
        </p:txBody>
      </p:sp>
      <p:sp>
        <p:nvSpPr>
          <p:cNvPr id="4100"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585B5E92-75D8-4793-8FF1-438F61417F70}" type="slidenum">
              <a:rPr lang="ru-RU" altLang="ru-RU" sz="1400">
                <a:latin typeface="Arial" charset="0"/>
              </a:rPr>
              <a:pPr algn="ctr">
                <a:spcBef>
                  <a:spcPct val="50000"/>
                </a:spcBef>
              </a:pPr>
              <a:t>3</a:t>
            </a:fld>
            <a:endParaRPr lang="ru-RU" altLang="ru-RU" sz="1400">
              <a:latin typeface="Arial" charset="0"/>
            </a:endParaRPr>
          </a:p>
        </p:txBody>
      </p:sp>
      <p:pic>
        <p:nvPicPr>
          <p:cNvPr id="4101"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4102"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4103"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4104"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4105"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4106" name="Text Box 8"/>
          <p:cNvSpPr txBox="1">
            <a:spLocks noChangeArrowheads="1"/>
          </p:cNvSpPr>
          <p:nvPr/>
        </p:nvSpPr>
        <p:spPr bwMode="auto">
          <a:xfrm>
            <a:off x="138113" y="931863"/>
            <a:ext cx="5210175" cy="1754187"/>
          </a:xfrm>
          <a:prstGeom prst="rect">
            <a:avLst/>
          </a:prstGeom>
          <a:noFill/>
          <a:ln w="9525">
            <a:noFill/>
            <a:miter lim="800000"/>
            <a:headEnd/>
            <a:tailEnd/>
          </a:ln>
        </p:spPr>
        <p:txBody>
          <a:bodyPr>
            <a:spAutoFit/>
          </a:bodyPr>
          <a:lstStyle/>
          <a:p>
            <a:r>
              <a:rPr lang="ru-RU" altLang="ru-RU" dirty="0">
                <a:latin typeface="Arial" charset="0"/>
              </a:rPr>
              <a:t>Выбор качественного осветительного прибора на стадии  проектирования осветительной установки позволяет обеспечить корректные данные по нормируемым параметрам при реализации проекта.</a:t>
            </a:r>
            <a:endParaRPr lang="en-GB" altLang="ru-RU" dirty="0">
              <a:latin typeface="Arial" charset="0"/>
            </a:endParaRPr>
          </a:p>
        </p:txBody>
      </p:sp>
      <p:pic>
        <p:nvPicPr>
          <p:cNvPr id="4107" name="Picture 2" descr="C:\Users\belyaev\Desktop\Интерсвет 2016\12345\dialux-5-evo1-big.jpg"/>
          <p:cNvPicPr>
            <a:picLocks noChangeAspect="1" noChangeArrowheads="1"/>
          </p:cNvPicPr>
          <p:nvPr/>
        </p:nvPicPr>
        <p:blipFill>
          <a:blip r:embed="rId7" cstate="print"/>
          <a:srcRect/>
          <a:stretch>
            <a:fillRect/>
          </a:stretch>
        </p:blipFill>
        <p:spPr bwMode="auto">
          <a:xfrm>
            <a:off x="3348038" y="3376614"/>
            <a:ext cx="2751137" cy="1993900"/>
          </a:xfrm>
          <a:prstGeom prst="rect">
            <a:avLst/>
          </a:prstGeom>
          <a:noFill/>
          <a:ln w="9525">
            <a:noFill/>
            <a:miter lim="800000"/>
            <a:headEnd/>
            <a:tailEnd/>
          </a:ln>
        </p:spPr>
      </p:pic>
      <p:pic>
        <p:nvPicPr>
          <p:cNvPr id="4108" name="Picture 3" descr="C:\Users\belyaev\Desktop\Интерсвет 2016\12345\Dx-support_Screen_Header.png"/>
          <p:cNvPicPr>
            <a:picLocks noChangeAspect="1" noChangeArrowheads="1"/>
          </p:cNvPicPr>
          <p:nvPr/>
        </p:nvPicPr>
        <p:blipFill>
          <a:blip r:embed="rId8" cstate="print"/>
          <a:srcRect/>
          <a:stretch>
            <a:fillRect/>
          </a:stretch>
        </p:blipFill>
        <p:spPr bwMode="auto">
          <a:xfrm>
            <a:off x="4746096" y="2368021"/>
            <a:ext cx="4148137" cy="2333625"/>
          </a:xfrm>
          <a:prstGeom prst="rect">
            <a:avLst/>
          </a:prstGeom>
          <a:noFill/>
          <a:ln w="9525">
            <a:noFill/>
            <a:miter lim="800000"/>
            <a:headEnd/>
            <a:tailEnd/>
          </a:ln>
        </p:spPr>
      </p:pic>
      <p:pic>
        <p:nvPicPr>
          <p:cNvPr id="4109" name="Picture 4" descr="C:\Users\belyaev\Desktop\Интерсвет 2016\12345\4_0.png"/>
          <p:cNvPicPr>
            <a:picLocks noChangeAspect="1" noChangeArrowheads="1"/>
          </p:cNvPicPr>
          <p:nvPr/>
        </p:nvPicPr>
        <p:blipFill>
          <a:blip r:embed="rId9" cstate="print"/>
          <a:srcRect/>
          <a:stretch>
            <a:fillRect/>
          </a:stretch>
        </p:blipFill>
        <p:spPr bwMode="auto">
          <a:xfrm>
            <a:off x="5376863" y="933450"/>
            <a:ext cx="3273425" cy="1965325"/>
          </a:xfrm>
          <a:prstGeom prst="rect">
            <a:avLst/>
          </a:prstGeom>
          <a:noFill/>
          <a:ln w="9525">
            <a:noFill/>
            <a:miter lim="800000"/>
            <a:headEnd/>
            <a:tailEnd/>
          </a:ln>
        </p:spPr>
      </p:pic>
      <p:pic>
        <p:nvPicPr>
          <p:cNvPr id="4111" name="Picture 15" descr="C:\Users\Гипномастер\Desktop\Интерсвет 2016\0032.jpg"/>
          <p:cNvPicPr>
            <a:picLocks noChangeAspect="1" noChangeArrowheads="1"/>
          </p:cNvPicPr>
          <p:nvPr/>
        </p:nvPicPr>
        <p:blipFill>
          <a:blip r:embed="rId10" cstate="print"/>
          <a:srcRect/>
          <a:stretch>
            <a:fillRect/>
          </a:stretch>
        </p:blipFill>
        <p:spPr bwMode="auto">
          <a:xfrm>
            <a:off x="218016" y="2728447"/>
            <a:ext cx="2931583" cy="2727261"/>
          </a:xfrm>
          <a:prstGeom prst="rect">
            <a:avLst/>
          </a:prstGeom>
          <a:noFill/>
        </p:spPr>
      </p:pic>
      <p:sp>
        <p:nvSpPr>
          <p:cNvPr id="16" name="Text Box 8"/>
          <p:cNvSpPr txBox="1">
            <a:spLocks noChangeArrowheads="1"/>
          </p:cNvSpPr>
          <p:nvPr/>
        </p:nvSpPr>
        <p:spPr bwMode="auto">
          <a:xfrm>
            <a:off x="569915" y="5478462"/>
            <a:ext cx="2114020" cy="230832"/>
          </a:xfrm>
          <a:prstGeom prst="rect">
            <a:avLst/>
          </a:prstGeom>
          <a:noFill/>
          <a:ln w="9525">
            <a:noFill/>
            <a:miter lim="800000"/>
            <a:headEnd/>
            <a:tailEnd/>
          </a:ln>
        </p:spPr>
        <p:txBody>
          <a:bodyPr wrap="square">
            <a:spAutoFit/>
          </a:bodyPr>
          <a:lstStyle/>
          <a:p>
            <a:r>
              <a:rPr lang="ru-RU" altLang="ru-RU" sz="900" b="0" dirty="0" smtClean="0">
                <a:latin typeface="Arial" charset="0"/>
              </a:rPr>
              <a:t>Измеренная КСС в лаборатории</a:t>
            </a:r>
            <a:endParaRPr lang="en-GB" altLang="ru-RU" sz="900" b="0" dirty="0">
              <a:latin typeface="Arial" charset="0"/>
            </a:endParaRPr>
          </a:p>
        </p:txBody>
      </p:sp>
      <p:sp>
        <p:nvSpPr>
          <p:cNvPr id="17" name="Text Box 8"/>
          <p:cNvSpPr txBox="1">
            <a:spLocks noChangeArrowheads="1"/>
          </p:cNvSpPr>
          <p:nvPr/>
        </p:nvSpPr>
        <p:spPr bwMode="auto">
          <a:xfrm>
            <a:off x="6208715" y="4801128"/>
            <a:ext cx="2664352" cy="369332"/>
          </a:xfrm>
          <a:prstGeom prst="rect">
            <a:avLst/>
          </a:prstGeom>
          <a:noFill/>
          <a:ln w="9525">
            <a:noFill/>
            <a:miter lim="800000"/>
            <a:headEnd/>
            <a:tailEnd/>
          </a:ln>
        </p:spPr>
        <p:txBody>
          <a:bodyPr wrap="square">
            <a:spAutoFit/>
          </a:bodyPr>
          <a:lstStyle/>
          <a:p>
            <a:r>
              <a:rPr lang="ru-RU" altLang="ru-RU" sz="900" b="0" dirty="0" smtClean="0">
                <a:latin typeface="Arial" charset="0"/>
              </a:rPr>
              <a:t>Использование файлов фотометрических данных при проектировании </a:t>
            </a:r>
            <a:endParaRPr lang="en-GB" altLang="ru-RU" sz="900" b="0" dirty="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dirty="0" smtClean="0">
                <a:solidFill>
                  <a:schemeClr val="tx1"/>
                </a:solidFill>
                <a:effectLst>
                  <a:outerShdw blurRad="38100" dist="38100" dir="2700000" algn="tl">
                    <a:srgbClr val="C0C0C0"/>
                  </a:outerShdw>
                </a:effectLst>
              </a:rPr>
              <a:t>Ответ на главный вопрос</a:t>
            </a:r>
            <a:endParaRPr lang="ru-RU" altLang="ru-RU" sz="1500" b="1" i="1" dirty="0" smtClean="0">
              <a:solidFill>
                <a:schemeClr val="tx1"/>
              </a:solidFill>
              <a:effectLst>
                <a:outerShdw blurRad="38100" dist="38100" dir="2700000" algn="tl">
                  <a:srgbClr val="C0C0C0"/>
                </a:outerShdw>
              </a:effectLst>
            </a:endParaRPr>
          </a:p>
        </p:txBody>
      </p:sp>
      <p:sp>
        <p:nvSpPr>
          <p:cNvPr id="5124"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6DC08FCE-81F7-4621-BEA6-44707C4D39F8}" type="slidenum">
              <a:rPr lang="ru-RU" altLang="ru-RU" sz="1400">
                <a:latin typeface="Arial" charset="0"/>
              </a:rPr>
              <a:pPr algn="ctr">
                <a:spcBef>
                  <a:spcPct val="50000"/>
                </a:spcBef>
              </a:pPr>
              <a:t>4</a:t>
            </a:fld>
            <a:endParaRPr lang="ru-RU" altLang="ru-RU" sz="1400">
              <a:latin typeface="Arial" charset="0"/>
            </a:endParaRPr>
          </a:p>
        </p:txBody>
      </p:sp>
      <p:pic>
        <p:nvPicPr>
          <p:cNvPr id="5125"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5126"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5127"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5128"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5129"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5130" name="Rectangle 3"/>
          <p:cNvSpPr txBox="1">
            <a:spLocks noChangeArrowheads="1"/>
          </p:cNvSpPr>
          <p:nvPr/>
        </p:nvSpPr>
        <p:spPr bwMode="auto">
          <a:xfrm>
            <a:off x="134938" y="941388"/>
            <a:ext cx="8856662" cy="498475"/>
          </a:xfrm>
          <a:prstGeom prst="rect">
            <a:avLst/>
          </a:prstGeom>
          <a:noFill/>
          <a:ln w="9525">
            <a:noFill/>
            <a:miter lim="800000"/>
            <a:headEnd/>
            <a:tailEnd/>
          </a:ln>
          <a:effectLst/>
        </p:spPr>
        <p:txBody>
          <a:bodyPr/>
          <a:lstStyle/>
          <a:p>
            <a:pPr indent="363538" eaLnBrk="0" hangingPunct="0">
              <a:lnSpc>
                <a:spcPct val="120000"/>
              </a:lnSpc>
            </a:pPr>
            <a:r>
              <a:rPr lang="ru-RU" altLang="ru-RU" sz="1400">
                <a:latin typeface="Arial" charset="0"/>
              </a:rPr>
              <a:t>Часто задаваемый вопрос – какой же осветительный прибор можно назвать качественным</a:t>
            </a:r>
            <a:r>
              <a:rPr lang="en-US" altLang="ru-RU" sz="1400">
                <a:latin typeface="Arial" charset="0"/>
              </a:rPr>
              <a:t>?</a:t>
            </a:r>
            <a:endParaRPr lang="ru-RU" altLang="ru-RU" sz="1400">
              <a:latin typeface="Arial" charset="0"/>
            </a:endParaRPr>
          </a:p>
        </p:txBody>
      </p:sp>
      <p:pic>
        <p:nvPicPr>
          <p:cNvPr id="5131" name="Picture 2" descr="C:\Users\belyaev\Desktop\Интерсвет 2016\12345.jpg"/>
          <p:cNvPicPr>
            <a:picLocks noChangeAspect="1" noChangeArrowheads="1"/>
          </p:cNvPicPr>
          <p:nvPr/>
        </p:nvPicPr>
        <p:blipFill>
          <a:blip r:embed="rId7" cstate="print"/>
          <a:srcRect/>
          <a:stretch>
            <a:fillRect/>
          </a:stretch>
        </p:blipFill>
        <p:spPr bwMode="auto">
          <a:xfrm>
            <a:off x="2679700" y="1374775"/>
            <a:ext cx="3562350" cy="3762375"/>
          </a:xfrm>
          <a:prstGeom prst="rect">
            <a:avLst/>
          </a:prstGeom>
          <a:noFill/>
          <a:ln w="9525">
            <a:noFill/>
            <a:miter lim="800000"/>
            <a:headEnd/>
            <a:tailEnd/>
          </a:ln>
        </p:spPr>
      </p:pic>
      <p:pic>
        <p:nvPicPr>
          <p:cNvPr id="5132" name="Picture 3" descr="C:\Users\belyaev\Desktop\Интерсвет 2016\ar128179491365875.jpg"/>
          <p:cNvPicPr>
            <a:picLocks noChangeAspect="1" noChangeArrowheads="1"/>
          </p:cNvPicPr>
          <p:nvPr/>
        </p:nvPicPr>
        <p:blipFill>
          <a:blip r:embed="rId8" cstate="print"/>
          <a:srcRect/>
          <a:stretch>
            <a:fillRect/>
          </a:stretch>
        </p:blipFill>
        <p:spPr bwMode="auto">
          <a:xfrm>
            <a:off x="373063" y="2346325"/>
            <a:ext cx="2160587" cy="2159000"/>
          </a:xfrm>
          <a:prstGeom prst="rect">
            <a:avLst/>
          </a:prstGeom>
          <a:noFill/>
          <a:ln w="9525">
            <a:noFill/>
            <a:miter lim="800000"/>
            <a:headEnd/>
            <a:tailEnd/>
          </a:ln>
        </p:spPr>
      </p:pic>
      <p:pic>
        <p:nvPicPr>
          <p:cNvPr id="5133" name="Picture 4" descr="C:\Users\belyaev\Desktop\Интерсвет 2016\vopros.jpg"/>
          <p:cNvPicPr>
            <a:picLocks noChangeAspect="1" noChangeArrowheads="1"/>
          </p:cNvPicPr>
          <p:nvPr/>
        </p:nvPicPr>
        <p:blipFill>
          <a:blip r:embed="rId9" cstate="print"/>
          <a:srcRect/>
          <a:stretch>
            <a:fillRect/>
          </a:stretch>
        </p:blipFill>
        <p:spPr bwMode="auto">
          <a:xfrm>
            <a:off x="6608763" y="2346325"/>
            <a:ext cx="2344737" cy="234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dirty="0" smtClean="0">
                <a:solidFill>
                  <a:schemeClr val="tx1"/>
                </a:solidFill>
                <a:effectLst>
                  <a:outerShdw blurRad="38100" dist="38100" dir="2700000" algn="tl">
                    <a:srgbClr val="C0C0C0"/>
                  </a:outerShdw>
                </a:effectLst>
              </a:rPr>
              <a:t>Качество = соответствие техническим характеристикам</a:t>
            </a:r>
            <a:endParaRPr lang="ru-RU" altLang="ru-RU" sz="1500" b="1" i="1" dirty="0" smtClean="0">
              <a:solidFill>
                <a:schemeClr val="tx1"/>
              </a:solidFill>
              <a:effectLst>
                <a:outerShdw blurRad="38100" dist="38100" dir="2700000" algn="tl">
                  <a:srgbClr val="C0C0C0"/>
                </a:outerShdw>
              </a:effectLst>
            </a:endParaRPr>
          </a:p>
        </p:txBody>
      </p:sp>
      <p:sp>
        <p:nvSpPr>
          <p:cNvPr id="6148"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D524DCFE-5455-4A0E-9E5A-0767B7F3D29F}" type="slidenum">
              <a:rPr lang="ru-RU" altLang="ru-RU" sz="1400">
                <a:latin typeface="Arial" charset="0"/>
              </a:rPr>
              <a:pPr algn="ctr">
                <a:spcBef>
                  <a:spcPct val="50000"/>
                </a:spcBef>
              </a:pPr>
              <a:t>5</a:t>
            </a:fld>
            <a:endParaRPr lang="ru-RU" altLang="ru-RU" sz="1400">
              <a:latin typeface="Arial" charset="0"/>
            </a:endParaRPr>
          </a:p>
        </p:txBody>
      </p:sp>
      <p:pic>
        <p:nvPicPr>
          <p:cNvPr id="6149"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6150"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6151"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6152"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6153"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6154" name="Rectangle 3"/>
          <p:cNvSpPr txBox="1">
            <a:spLocks noChangeArrowheads="1"/>
          </p:cNvSpPr>
          <p:nvPr/>
        </p:nvSpPr>
        <p:spPr bwMode="auto">
          <a:xfrm>
            <a:off x="134938" y="941388"/>
            <a:ext cx="8856662" cy="819150"/>
          </a:xfrm>
          <a:prstGeom prst="rect">
            <a:avLst/>
          </a:prstGeom>
          <a:noFill/>
          <a:ln w="9525">
            <a:noFill/>
            <a:miter lim="800000"/>
            <a:headEnd/>
            <a:tailEnd/>
          </a:ln>
          <a:effectLst/>
        </p:spPr>
        <p:txBody>
          <a:bodyPr/>
          <a:lstStyle/>
          <a:p>
            <a:pPr indent="363538" eaLnBrk="0" hangingPunct="0">
              <a:lnSpc>
                <a:spcPct val="120000"/>
              </a:lnSpc>
            </a:pPr>
            <a:r>
              <a:rPr lang="ru-RU" altLang="ru-RU" sz="1400">
                <a:latin typeface="Arial" charset="0"/>
              </a:rPr>
              <a:t>Показатель качества продукции (согласно ГОСТ 15467) – количественная характеристика одного или нескольких свойств продукции, входящих в ее качество, рассматриваемая применительно к определенным условиям ее создания и эксплуатации или потребления. </a:t>
            </a:r>
          </a:p>
        </p:txBody>
      </p:sp>
      <p:pic>
        <p:nvPicPr>
          <p:cNvPr id="6155" name="Picture 2" descr="C:\Users\belyaev\Desktop\Интерсвет 2016\12345\1.jpg"/>
          <p:cNvPicPr>
            <a:picLocks noChangeAspect="1" noChangeArrowheads="1"/>
          </p:cNvPicPr>
          <p:nvPr/>
        </p:nvPicPr>
        <p:blipFill>
          <a:blip r:embed="rId7" cstate="print"/>
          <a:srcRect/>
          <a:stretch>
            <a:fillRect/>
          </a:stretch>
        </p:blipFill>
        <p:spPr bwMode="auto">
          <a:xfrm>
            <a:off x="488950" y="1871663"/>
            <a:ext cx="1992313" cy="4254500"/>
          </a:xfrm>
          <a:prstGeom prst="rect">
            <a:avLst/>
          </a:prstGeom>
          <a:noFill/>
          <a:ln w="9525">
            <a:noFill/>
            <a:miter lim="800000"/>
            <a:headEnd/>
            <a:tailEnd/>
          </a:ln>
        </p:spPr>
      </p:pic>
      <p:pic>
        <p:nvPicPr>
          <p:cNvPr id="6156" name="Picture 3" descr="C:\Users\belyaev\Desktop\Интерсвет 2016\12345\3.jpg"/>
          <p:cNvPicPr>
            <a:picLocks noChangeAspect="1" noChangeArrowheads="1"/>
          </p:cNvPicPr>
          <p:nvPr/>
        </p:nvPicPr>
        <p:blipFill>
          <a:blip r:embed="rId8" cstate="print"/>
          <a:srcRect/>
          <a:stretch>
            <a:fillRect/>
          </a:stretch>
        </p:blipFill>
        <p:spPr bwMode="auto">
          <a:xfrm>
            <a:off x="3013075" y="1871663"/>
            <a:ext cx="1708150" cy="2044700"/>
          </a:xfrm>
          <a:prstGeom prst="rect">
            <a:avLst/>
          </a:prstGeom>
          <a:noFill/>
          <a:ln w="9525">
            <a:noFill/>
            <a:miter lim="800000"/>
            <a:headEnd/>
            <a:tailEnd/>
          </a:ln>
        </p:spPr>
      </p:pic>
      <p:pic>
        <p:nvPicPr>
          <p:cNvPr id="6157" name="Picture 4" descr="C:\Users\belyaev\Desktop\Интерсвет 2016\12345\5.jpg"/>
          <p:cNvPicPr>
            <a:picLocks noChangeAspect="1" noChangeArrowheads="1"/>
          </p:cNvPicPr>
          <p:nvPr/>
        </p:nvPicPr>
        <p:blipFill>
          <a:blip r:embed="rId9" cstate="print"/>
          <a:srcRect/>
          <a:stretch>
            <a:fillRect/>
          </a:stretch>
        </p:blipFill>
        <p:spPr bwMode="auto">
          <a:xfrm>
            <a:off x="3087688" y="4054475"/>
            <a:ext cx="1558925" cy="2071688"/>
          </a:xfrm>
          <a:prstGeom prst="rect">
            <a:avLst/>
          </a:prstGeom>
          <a:noFill/>
          <a:ln w="9525">
            <a:noFill/>
            <a:miter lim="800000"/>
            <a:headEnd/>
            <a:tailEnd/>
          </a:ln>
        </p:spPr>
      </p:pic>
      <p:pic>
        <p:nvPicPr>
          <p:cNvPr id="6158" name="Picture 5" descr="C:\Users\belyaev\Desktop\Интерсвет 2016\12345\4.jpg"/>
          <p:cNvPicPr>
            <a:picLocks noChangeAspect="1" noChangeArrowheads="1"/>
          </p:cNvPicPr>
          <p:nvPr/>
        </p:nvPicPr>
        <p:blipFill>
          <a:blip r:embed="rId10" cstate="print"/>
          <a:srcRect/>
          <a:stretch>
            <a:fillRect/>
          </a:stretch>
        </p:blipFill>
        <p:spPr bwMode="auto">
          <a:xfrm>
            <a:off x="4938713" y="1871663"/>
            <a:ext cx="4019550" cy="327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dirty="0" smtClean="0">
                <a:solidFill>
                  <a:schemeClr val="tx1"/>
                </a:solidFill>
                <a:effectLst>
                  <a:outerShdw blurRad="38100" dist="38100" dir="2700000" algn="tl">
                    <a:srgbClr val="C0C0C0"/>
                  </a:outerShdw>
                </a:effectLst>
              </a:rPr>
              <a:t>Характеристики, определяющие качество осветительного прибора</a:t>
            </a:r>
            <a:endParaRPr lang="ru-RU" altLang="ru-RU" sz="1500" b="1" i="1" dirty="0" smtClean="0">
              <a:solidFill>
                <a:schemeClr val="tx1"/>
              </a:solidFill>
              <a:effectLst>
                <a:outerShdw blurRad="38100" dist="38100" dir="2700000" algn="tl">
                  <a:srgbClr val="C0C0C0"/>
                </a:outerShdw>
              </a:effectLst>
            </a:endParaRPr>
          </a:p>
        </p:txBody>
      </p:sp>
      <p:sp>
        <p:nvSpPr>
          <p:cNvPr id="6148"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D524DCFE-5455-4A0E-9E5A-0767B7F3D29F}" type="slidenum">
              <a:rPr lang="ru-RU" altLang="ru-RU" sz="1400">
                <a:latin typeface="Arial" charset="0"/>
              </a:rPr>
              <a:pPr algn="ctr">
                <a:spcBef>
                  <a:spcPct val="50000"/>
                </a:spcBef>
              </a:pPr>
              <a:t>6</a:t>
            </a:fld>
            <a:endParaRPr lang="ru-RU" altLang="ru-RU" sz="1400">
              <a:latin typeface="Arial" charset="0"/>
            </a:endParaRPr>
          </a:p>
        </p:txBody>
      </p:sp>
      <p:pic>
        <p:nvPicPr>
          <p:cNvPr id="6149"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6150"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6151"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6152"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6153"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15" name="Text Box 8"/>
          <p:cNvSpPr txBox="1">
            <a:spLocks noChangeArrowheads="1"/>
          </p:cNvSpPr>
          <p:nvPr/>
        </p:nvSpPr>
        <p:spPr bwMode="auto">
          <a:xfrm>
            <a:off x="4828649" y="1448330"/>
            <a:ext cx="3748086" cy="3185487"/>
          </a:xfrm>
          <a:prstGeom prst="rect">
            <a:avLst/>
          </a:prstGeom>
          <a:noFill/>
          <a:ln w="9525">
            <a:noFill/>
            <a:miter lim="800000"/>
            <a:headEnd/>
            <a:tailEnd/>
          </a:ln>
        </p:spPr>
        <p:txBody>
          <a:bodyPr wrap="square">
            <a:spAutoFit/>
          </a:bodyPr>
          <a:lstStyle/>
          <a:p>
            <a:pPr>
              <a:lnSpc>
                <a:spcPct val="150000"/>
              </a:lnSpc>
            </a:pPr>
            <a:r>
              <a:rPr lang="ru-RU" altLang="ru-RU" sz="1400" dirty="0" smtClean="0">
                <a:latin typeface="Arial" charset="0"/>
              </a:rPr>
              <a:t>Для приборов наружного освещения</a:t>
            </a:r>
            <a:r>
              <a:rPr lang="en-US" altLang="ru-RU" sz="1400" dirty="0" smtClean="0">
                <a:latin typeface="Arial" charset="0"/>
              </a:rPr>
              <a:t>:</a:t>
            </a:r>
          </a:p>
          <a:p>
            <a:pPr>
              <a:lnSpc>
                <a:spcPct val="150000"/>
              </a:lnSpc>
              <a:buFontTx/>
              <a:buChar char="-"/>
            </a:pPr>
            <a:r>
              <a:rPr lang="ru-RU" altLang="ru-RU" sz="1200" b="0" dirty="0" smtClean="0">
                <a:latin typeface="Arial" charset="0"/>
              </a:rPr>
              <a:t> тип КСС и класс </a:t>
            </a:r>
            <a:r>
              <a:rPr lang="ru-RU" altLang="ru-RU" sz="1200" b="0" dirty="0" err="1" smtClean="0">
                <a:latin typeface="Arial" charset="0"/>
              </a:rPr>
              <a:t>светораспределения</a:t>
            </a:r>
            <a:endParaRPr lang="ru-RU" altLang="ru-RU" sz="1200" b="0" dirty="0" smtClean="0">
              <a:latin typeface="Arial" charset="0"/>
            </a:endParaRPr>
          </a:p>
          <a:p>
            <a:pPr>
              <a:lnSpc>
                <a:spcPct val="150000"/>
              </a:lnSpc>
              <a:buFontTx/>
              <a:buChar char="-"/>
            </a:pPr>
            <a:r>
              <a:rPr lang="ru-RU" altLang="ru-RU" sz="1200" b="0" dirty="0">
                <a:latin typeface="Arial" charset="0"/>
              </a:rPr>
              <a:t> </a:t>
            </a:r>
            <a:r>
              <a:rPr lang="ru-RU" altLang="ru-RU" sz="1200" b="0" dirty="0" smtClean="0">
                <a:latin typeface="Arial" charset="0"/>
              </a:rPr>
              <a:t>тип </a:t>
            </a:r>
            <a:r>
              <a:rPr lang="ru-RU" altLang="ru-RU" sz="1200" b="0" dirty="0" err="1" smtClean="0">
                <a:latin typeface="Arial" charset="0"/>
              </a:rPr>
              <a:t>светораспределения</a:t>
            </a:r>
            <a:r>
              <a:rPr lang="ru-RU" altLang="ru-RU" sz="1200" b="0" dirty="0" smtClean="0">
                <a:latin typeface="Arial" charset="0"/>
              </a:rPr>
              <a:t> в зоне </a:t>
            </a:r>
            <a:r>
              <a:rPr lang="ru-RU" altLang="ru-RU" sz="1200" b="0" dirty="0" err="1" smtClean="0">
                <a:latin typeface="Arial" charset="0"/>
              </a:rPr>
              <a:t>слепимости</a:t>
            </a:r>
            <a:endParaRPr lang="ru-RU" altLang="ru-RU" sz="1200" b="0" dirty="0">
              <a:latin typeface="Arial" charset="0"/>
            </a:endParaRPr>
          </a:p>
          <a:p>
            <a:pPr>
              <a:lnSpc>
                <a:spcPct val="150000"/>
              </a:lnSpc>
              <a:buFontTx/>
              <a:buChar char="-"/>
            </a:pPr>
            <a:r>
              <a:rPr lang="ru-RU" altLang="ru-RU" sz="1200" b="0" dirty="0" smtClean="0">
                <a:latin typeface="Arial" charset="0"/>
              </a:rPr>
              <a:t> световой поток прибора</a:t>
            </a:r>
          </a:p>
          <a:p>
            <a:pPr>
              <a:lnSpc>
                <a:spcPct val="150000"/>
              </a:lnSpc>
              <a:buFontTx/>
              <a:buChar char="-"/>
            </a:pPr>
            <a:r>
              <a:rPr lang="ru-RU" altLang="ru-RU" sz="1200" b="0" dirty="0">
                <a:latin typeface="Arial" charset="0"/>
              </a:rPr>
              <a:t> </a:t>
            </a:r>
            <a:r>
              <a:rPr lang="ru-RU" altLang="ru-RU" sz="1200" b="0" dirty="0" smtClean="0">
                <a:latin typeface="Arial" charset="0"/>
              </a:rPr>
              <a:t>спад светового потока ОП с момента включения</a:t>
            </a:r>
          </a:p>
          <a:p>
            <a:pPr>
              <a:lnSpc>
                <a:spcPct val="150000"/>
              </a:lnSpc>
            </a:pPr>
            <a:r>
              <a:rPr lang="ru-RU" altLang="ru-RU" sz="1200" b="0" dirty="0" smtClean="0">
                <a:latin typeface="Arial" charset="0"/>
              </a:rPr>
              <a:t>до выхода на стабильный режим работы (для СД приборов)</a:t>
            </a:r>
          </a:p>
          <a:p>
            <a:pPr>
              <a:lnSpc>
                <a:spcPct val="150000"/>
              </a:lnSpc>
              <a:buFontTx/>
              <a:buChar char="-"/>
            </a:pPr>
            <a:r>
              <a:rPr lang="ru-RU" altLang="ru-RU" sz="1200" b="0" dirty="0" smtClean="0">
                <a:latin typeface="Arial" charset="0"/>
              </a:rPr>
              <a:t> КПД (для приборов с лампами)</a:t>
            </a:r>
          </a:p>
          <a:p>
            <a:pPr>
              <a:lnSpc>
                <a:spcPct val="150000"/>
              </a:lnSpc>
              <a:buFontTx/>
              <a:buChar char="-"/>
            </a:pPr>
            <a:r>
              <a:rPr lang="ru-RU" altLang="ru-RU" sz="1200" b="0" dirty="0" smtClean="0">
                <a:latin typeface="Arial" charset="0"/>
              </a:rPr>
              <a:t> световая отдача</a:t>
            </a:r>
          </a:p>
          <a:p>
            <a:pPr>
              <a:lnSpc>
                <a:spcPct val="150000"/>
              </a:lnSpc>
              <a:buFontTx/>
              <a:buChar char="-"/>
            </a:pPr>
            <a:r>
              <a:rPr lang="ru-RU" altLang="ru-RU" sz="1200" b="0" dirty="0" smtClean="0">
                <a:latin typeface="Arial" charset="0"/>
              </a:rPr>
              <a:t> потребляемая мощность</a:t>
            </a:r>
          </a:p>
          <a:p>
            <a:pPr>
              <a:lnSpc>
                <a:spcPct val="150000"/>
              </a:lnSpc>
              <a:buFontTx/>
              <a:buChar char="-"/>
            </a:pPr>
            <a:r>
              <a:rPr lang="ru-RU" altLang="ru-RU" sz="1200" b="0" dirty="0">
                <a:latin typeface="Arial" charset="0"/>
              </a:rPr>
              <a:t> </a:t>
            </a:r>
            <a:r>
              <a:rPr lang="ru-RU" altLang="ru-RU" sz="1200" b="0" dirty="0" smtClean="0">
                <a:latin typeface="Arial" charset="0"/>
              </a:rPr>
              <a:t>коэффициент мощности</a:t>
            </a:r>
          </a:p>
        </p:txBody>
      </p:sp>
      <p:sp>
        <p:nvSpPr>
          <p:cNvPr id="16" name="Text Box 8"/>
          <p:cNvSpPr txBox="1">
            <a:spLocks noChangeArrowheads="1"/>
          </p:cNvSpPr>
          <p:nvPr/>
        </p:nvSpPr>
        <p:spPr bwMode="auto">
          <a:xfrm>
            <a:off x="290516" y="1431393"/>
            <a:ext cx="3748086" cy="4570482"/>
          </a:xfrm>
          <a:prstGeom prst="rect">
            <a:avLst/>
          </a:prstGeom>
          <a:noFill/>
          <a:ln w="9525">
            <a:noFill/>
            <a:miter lim="800000"/>
            <a:headEnd/>
            <a:tailEnd/>
          </a:ln>
        </p:spPr>
        <p:txBody>
          <a:bodyPr wrap="square">
            <a:spAutoFit/>
          </a:bodyPr>
          <a:lstStyle/>
          <a:p>
            <a:pPr>
              <a:lnSpc>
                <a:spcPct val="150000"/>
              </a:lnSpc>
            </a:pPr>
            <a:r>
              <a:rPr lang="ru-RU" altLang="ru-RU" sz="1400" dirty="0" smtClean="0">
                <a:latin typeface="Arial" charset="0"/>
              </a:rPr>
              <a:t>Для приборов внутреннего освещения</a:t>
            </a:r>
            <a:r>
              <a:rPr lang="en-US" altLang="ru-RU" sz="1400" dirty="0" smtClean="0">
                <a:latin typeface="Arial" charset="0"/>
              </a:rPr>
              <a:t>:</a:t>
            </a:r>
          </a:p>
          <a:p>
            <a:pPr>
              <a:lnSpc>
                <a:spcPct val="150000"/>
              </a:lnSpc>
              <a:buFontTx/>
              <a:buChar char="-"/>
            </a:pPr>
            <a:r>
              <a:rPr lang="ru-RU" altLang="ru-RU" sz="1200" b="0" dirty="0" smtClean="0">
                <a:latin typeface="Arial" charset="0"/>
              </a:rPr>
              <a:t> тип КСС и класс </a:t>
            </a:r>
            <a:r>
              <a:rPr lang="ru-RU" altLang="ru-RU" sz="1200" b="0" dirty="0" err="1" smtClean="0">
                <a:latin typeface="Arial" charset="0"/>
              </a:rPr>
              <a:t>светораспределения</a:t>
            </a:r>
            <a:endParaRPr lang="ru-RU" altLang="ru-RU" sz="1200" b="0" dirty="0" smtClean="0">
              <a:latin typeface="Arial" charset="0"/>
            </a:endParaRPr>
          </a:p>
          <a:p>
            <a:pPr>
              <a:lnSpc>
                <a:spcPct val="150000"/>
              </a:lnSpc>
              <a:buFontTx/>
              <a:buChar char="-"/>
            </a:pPr>
            <a:r>
              <a:rPr lang="ru-RU" altLang="ru-RU" sz="1200" b="0" dirty="0">
                <a:latin typeface="Arial" charset="0"/>
              </a:rPr>
              <a:t> </a:t>
            </a:r>
            <a:r>
              <a:rPr lang="ru-RU" altLang="ru-RU" sz="1200" b="0" dirty="0" smtClean="0">
                <a:latin typeface="Arial" charset="0"/>
              </a:rPr>
              <a:t>защитный угол</a:t>
            </a:r>
            <a:endParaRPr lang="ru-RU" altLang="ru-RU" sz="1200" b="0" dirty="0">
              <a:latin typeface="Arial" charset="0"/>
            </a:endParaRPr>
          </a:p>
          <a:p>
            <a:pPr>
              <a:lnSpc>
                <a:spcPct val="150000"/>
              </a:lnSpc>
              <a:buFontTx/>
              <a:buChar char="-"/>
            </a:pPr>
            <a:r>
              <a:rPr lang="ru-RU" altLang="ru-RU" sz="1200" b="0" dirty="0" smtClean="0">
                <a:latin typeface="Arial" charset="0"/>
              </a:rPr>
              <a:t> световой поток прибора</a:t>
            </a:r>
          </a:p>
          <a:p>
            <a:pPr>
              <a:lnSpc>
                <a:spcPct val="150000"/>
              </a:lnSpc>
              <a:buFontTx/>
              <a:buChar char="-"/>
            </a:pPr>
            <a:r>
              <a:rPr lang="ru-RU" altLang="ru-RU" sz="1200" b="0" dirty="0">
                <a:latin typeface="Arial" charset="0"/>
              </a:rPr>
              <a:t> </a:t>
            </a:r>
            <a:r>
              <a:rPr lang="ru-RU" altLang="ru-RU" sz="1200" b="0" dirty="0" smtClean="0">
                <a:latin typeface="Arial" charset="0"/>
              </a:rPr>
              <a:t>спад светового потока ОП с момента включения</a:t>
            </a:r>
          </a:p>
          <a:p>
            <a:pPr>
              <a:lnSpc>
                <a:spcPct val="150000"/>
              </a:lnSpc>
            </a:pPr>
            <a:r>
              <a:rPr lang="ru-RU" altLang="ru-RU" sz="1200" b="0" dirty="0" smtClean="0">
                <a:latin typeface="Arial" charset="0"/>
              </a:rPr>
              <a:t>до выхода на стабильный режим работы (для СД приборов)</a:t>
            </a:r>
          </a:p>
          <a:p>
            <a:pPr>
              <a:lnSpc>
                <a:spcPct val="150000"/>
              </a:lnSpc>
              <a:buFontTx/>
              <a:buChar char="-"/>
            </a:pPr>
            <a:r>
              <a:rPr lang="ru-RU" altLang="ru-RU" sz="1200" b="0" dirty="0" smtClean="0">
                <a:latin typeface="Arial" charset="0"/>
              </a:rPr>
              <a:t> КПД (для приборов с лампами)</a:t>
            </a:r>
          </a:p>
          <a:p>
            <a:pPr>
              <a:lnSpc>
                <a:spcPct val="150000"/>
              </a:lnSpc>
              <a:buFontTx/>
              <a:buChar char="-"/>
            </a:pPr>
            <a:r>
              <a:rPr lang="ru-RU" altLang="ru-RU" sz="1200" b="0" dirty="0">
                <a:latin typeface="Arial" charset="0"/>
              </a:rPr>
              <a:t> </a:t>
            </a:r>
            <a:r>
              <a:rPr lang="ru-RU" altLang="ru-RU" sz="1200" b="0" dirty="0" smtClean="0">
                <a:latin typeface="Arial" charset="0"/>
              </a:rPr>
              <a:t>габаритная яркость</a:t>
            </a:r>
          </a:p>
          <a:p>
            <a:pPr>
              <a:lnSpc>
                <a:spcPct val="150000"/>
              </a:lnSpc>
              <a:buFontTx/>
              <a:buChar char="-"/>
            </a:pPr>
            <a:r>
              <a:rPr lang="ru-RU" altLang="ru-RU" sz="1200" b="0" dirty="0" smtClean="0">
                <a:latin typeface="Arial" charset="0"/>
              </a:rPr>
              <a:t> световая отдача</a:t>
            </a:r>
          </a:p>
          <a:p>
            <a:pPr>
              <a:lnSpc>
                <a:spcPct val="150000"/>
              </a:lnSpc>
              <a:buFontTx/>
              <a:buChar char="-"/>
            </a:pPr>
            <a:r>
              <a:rPr lang="ru-RU" altLang="ru-RU" sz="1200" b="0" dirty="0" smtClean="0">
                <a:latin typeface="Arial" charset="0"/>
              </a:rPr>
              <a:t> коэффициент пульсации</a:t>
            </a:r>
          </a:p>
          <a:p>
            <a:pPr>
              <a:lnSpc>
                <a:spcPct val="150000"/>
              </a:lnSpc>
              <a:buFontTx/>
              <a:buChar char="-"/>
            </a:pPr>
            <a:r>
              <a:rPr lang="ru-RU" altLang="ru-RU" sz="1200" b="0" dirty="0" smtClean="0">
                <a:latin typeface="Arial" charset="0"/>
              </a:rPr>
              <a:t> коррелированная цветовая температура</a:t>
            </a:r>
          </a:p>
          <a:p>
            <a:pPr>
              <a:lnSpc>
                <a:spcPct val="150000"/>
              </a:lnSpc>
              <a:buFontTx/>
              <a:buChar char="-"/>
            </a:pPr>
            <a:r>
              <a:rPr lang="ru-RU" altLang="ru-RU" sz="1200" b="0" dirty="0">
                <a:latin typeface="Arial" charset="0"/>
              </a:rPr>
              <a:t> </a:t>
            </a:r>
            <a:r>
              <a:rPr lang="ru-RU" altLang="ru-RU" sz="1200" b="0" dirty="0" smtClean="0">
                <a:latin typeface="Arial" charset="0"/>
              </a:rPr>
              <a:t>индекс цветопередачи</a:t>
            </a:r>
          </a:p>
          <a:p>
            <a:pPr>
              <a:lnSpc>
                <a:spcPct val="150000"/>
              </a:lnSpc>
              <a:buFontTx/>
              <a:buChar char="-"/>
            </a:pPr>
            <a:r>
              <a:rPr lang="ru-RU" altLang="ru-RU" sz="1200" b="0" dirty="0" smtClean="0">
                <a:latin typeface="Arial" charset="0"/>
              </a:rPr>
              <a:t> потребляемая мощность</a:t>
            </a:r>
          </a:p>
          <a:p>
            <a:pPr>
              <a:lnSpc>
                <a:spcPct val="150000"/>
              </a:lnSpc>
              <a:buFontTx/>
              <a:buChar char="-"/>
            </a:pPr>
            <a:r>
              <a:rPr lang="ru-RU" altLang="ru-RU" sz="1200" b="0" dirty="0" smtClean="0">
                <a:latin typeface="Arial" charset="0"/>
              </a:rPr>
              <a:t> коэффициент мощности</a:t>
            </a:r>
          </a:p>
          <a:p>
            <a:pPr>
              <a:lnSpc>
                <a:spcPct val="150000"/>
              </a:lnSpc>
              <a:buFontTx/>
              <a:buChar char="-"/>
            </a:pPr>
            <a:endParaRPr lang="ru-RU" altLang="ru-RU" sz="1200" b="0" dirty="0" smtClean="0">
              <a:latin typeface="Arial" charset="0"/>
            </a:endParaRPr>
          </a:p>
        </p:txBody>
      </p:sp>
      <p:sp>
        <p:nvSpPr>
          <p:cNvPr id="17" name="Text Box 8"/>
          <p:cNvSpPr txBox="1">
            <a:spLocks noChangeArrowheads="1"/>
          </p:cNvSpPr>
          <p:nvPr/>
        </p:nvSpPr>
        <p:spPr bwMode="auto">
          <a:xfrm>
            <a:off x="381001" y="940328"/>
            <a:ext cx="8339666" cy="461665"/>
          </a:xfrm>
          <a:prstGeom prst="rect">
            <a:avLst/>
          </a:prstGeom>
          <a:noFill/>
          <a:ln w="9525">
            <a:noFill/>
            <a:miter lim="800000"/>
            <a:headEnd/>
            <a:tailEnd/>
          </a:ln>
        </p:spPr>
        <p:txBody>
          <a:bodyPr wrap="square">
            <a:spAutoFit/>
          </a:bodyPr>
          <a:lstStyle/>
          <a:p>
            <a:r>
              <a:rPr lang="ru-RU" altLang="ru-RU" sz="2400" dirty="0" smtClean="0">
                <a:latin typeface="Arial" charset="0"/>
              </a:rPr>
              <a:t>Фотометрические и электрические характеристики</a:t>
            </a:r>
            <a:endParaRPr lang="en-US" altLang="ru-RU" sz="2400" dirty="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dirty="0" smtClean="0">
                <a:solidFill>
                  <a:schemeClr val="tx1"/>
                </a:solidFill>
                <a:effectLst>
                  <a:outerShdw blurRad="38100" dist="38100" dir="2700000" algn="tl">
                    <a:srgbClr val="C0C0C0"/>
                  </a:outerShdw>
                </a:effectLst>
              </a:rPr>
              <a:t>Характеристики, определяющие качество осветительного прибора</a:t>
            </a:r>
            <a:endParaRPr lang="ru-RU" altLang="ru-RU" sz="1500" b="1" i="1" dirty="0" smtClean="0">
              <a:solidFill>
                <a:schemeClr val="tx1"/>
              </a:solidFill>
              <a:effectLst>
                <a:outerShdw blurRad="38100" dist="38100" dir="2700000" algn="tl">
                  <a:srgbClr val="C0C0C0"/>
                </a:outerShdw>
              </a:effectLst>
            </a:endParaRPr>
          </a:p>
        </p:txBody>
      </p:sp>
      <p:sp>
        <p:nvSpPr>
          <p:cNvPr id="6148"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D524DCFE-5455-4A0E-9E5A-0767B7F3D29F}" type="slidenum">
              <a:rPr lang="ru-RU" altLang="ru-RU" sz="1400">
                <a:latin typeface="Arial" charset="0"/>
              </a:rPr>
              <a:pPr algn="ctr">
                <a:spcBef>
                  <a:spcPct val="50000"/>
                </a:spcBef>
              </a:pPr>
              <a:t>7</a:t>
            </a:fld>
            <a:endParaRPr lang="ru-RU" altLang="ru-RU" sz="1400">
              <a:latin typeface="Arial" charset="0"/>
            </a:endParaRPr>
          </a:p>
        </p:txBody>
      </p:sp>
      <p:pic>
        <p:nvPicPr>
          <p:cNvPr id="6149"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6150"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6151"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6152"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6153"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15" name="Text Box 8"/>
          <p:cNvSpPr txBox="1">
            <a:spLocks noChangeArrowheads="1"/>
          </p:cNvSpPr>
          <p:nvPr/>
        </p:nvSpPr>
        <p:spPr bwMode="auto">
          <a:xfrm>
            <a:off x="459847" y="1482195"/>
            <a:ext cx="8243885" cy="2805320"/>
          </a:xfrm>
          <a:prstGeom prst="rect">
            <a:avLst/>
          </a:prstGeom>
          <a:noFill/>
          <a:ln w="9525">
            <a:noFill/>
            <a:miter lim="800000"/>
            <a:headEnd/>
            <a:tailEnd/>
          </a:ln>
        </p:spPr>
        <p:txBody>
          <a:bodyPr wrap="square">
            <a:spAutoFit/>
          </a:bodyPr>
          <a:lstStyle/>
          <a:p>
            <a:pPr>
              <a:lnSpc>
                <a:spcPct val="150000"/>
              </a:lnSpc>
            </a:pPr>
            <a:r>
              <a:rPr lang="ru-RU" altLang="ru-RU" sz="2000" dirty="0" smtClean="0">
                <a:latin typeface="Arial" charset="0"/>
              </a:rPr>
              <a:t>Для всех осветительных приборов, независимо от области применения</a:t>
            </a:r>
            <a:r>
              <a:rPr lang="en-US" altLang="ru-RU" sz="2000" dirty="0" smtClean="0">
                <a:latin typeface="Arial" charset="0"/>
              </a:rPr>
              <a:t>:</a:t>
            </a:r>
          </a:p>
          <a:p>
            <a:pPr>
              <a:lnSpc>
                <a:spcPct val="150000"/>
              </a:lnSpc>
              <a:buFontTx/>
              <a:buChar char="-"/>
            </a:pPr>
            <a:r>
              <a:rPr lang="ru-RU" altLang="ru-RU" sz="2000" b="0" dirty="0" smtClean="0">
                <a:latin typeface="Arial" charset="0"/>
              </a:rPr>
              <a:t> соответствие ТР ТС 004/2011 о безопасности низковольтного оборудования</a:t>
            </a:r>
          </a:p>
          <a:p>
            <a:pPr>
              <a:lnSpc>
                <a:spcPct val="150000"/>
              </a:lnSpc>
              <a:buFontTx/>
              <a:buChar char="-"/>
            </a:pPr>
            <a:r>
              <a:rPr lang="ru-RU" altLang="ru-RU" sz="2000" b="0" dirty="0">
                <a:latin typeface="Arial" charset="0"/>
              </a:rPr>
              <a:t> </a:t>
            </a:r>
            <a:r>
              <a:rPr lang="ru-RU" altLang="ru-RU" sz="2000" b="0" dirty="0" smtClean="0">
                <a:latin typeface="Arial" charset="0"/>
              </a:rPr>
              <a:t>соответствие </a:t>
            </a:r>
            <a:r>
              <a:rPr lang="ru-RU" altLang="ru-RU" sz="2000" b="0" dirty="0" smtClean="0">
                <a:latin typeface="Arial" charset="0"/>
              </a:rPr>
              <a:t>ТР ТС 020/2011 электромагнитная совместимость технических средств</a:t>
            </a:r>
            <a:endParaRPr lang="ru-RU" altLang="ru-RU" sz="2000" b="0" dirty="0" smtClean="0">
              <a:latin typeface="Arial" charset="0"/>
            </a:endParaRPr>
          </a:p>
        </p:txBody>
      </p:sp>
      <p:sp>
        <p:nvSpPr>
          <p:cNvPr id="17" name="Text Box 8"/>
          <p:cNvSpPr txBox="1">
            <a:spLocks noChangeArrowheads="1"/>
          </p:cNvSpPr>
          <p:nvPr/>
        </p:nvSpPr>
        <p:spPr bwMode="auto">
          <a:xfrm>
            <a:off x="1964268" y="948795"/>
            <a:ext cx="4876799" cy="461665"/>
          </a:xfrm>
          <a:prstGeom prst="rect">
            <a:avLst/>
          </a:prstGeom>
          <a:noFill/>
          <a:ln w="9525">
            <a:noFill/>
            <a:miter lim="800000"/>
            <a:headEnd/>
            <a:tailEnd/>
          </a:ln>
        </p:spPr>
        <p:txBody>
          <a:bodyPr wrap="square">
            <a:spAutoFit/>
          </a:bodyPr>
          <a:lstStyle/>
          <a:p>
            <a:r>
              <a:rPr lang="ru-RU" altLang="ru-RU" sz="2400" dirty="0" smtClean="0">
                <a:latin typeface="Arial" charset="0"/>
              </a:rPr>
              <a:t>Характеристики безопасности</a:t>
            </a:r>
            <a:endParaRPr lang="en-US" altLang="ru-RU" sz="2400" dirty="0"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dirty="0" smtClean="0">
                <a:solidFill>
                  <a:schemeClr val="tx1"/>
                </a:solidFill>
                <a:effectLst>
                  <a:outerShdw blurRad="38100" dist="38100" dir="2700000" algn="tl">
                    <a:srgbClr val="C0C0C0"/>
                  </a:outerShdw>
                </a:effectLst>
              </a:rPr>
              <a:t>Характеристики, определяющие качество осветительного прибора</a:t>
            </a:r>
            <a:endParaRPr lang="ru-RU" altLang="ru-RU" sz="1500" b="1" i="1" dirty="0" smtClean="0">
              <a:solidFill>
                <a:schemeClr val="tx1"/>
              </a:solidFill>
              <a:effectLst>
                <a:outerShdw blurRad="38100" dist="38100" dir="2700000" algn="tl">
                  <a:srgbClr val="C0C0C0"/>
                </a:outerShdw>
              </a:effectLst>
            </a:endParaRPr>
          </a:p>
        </p:txBody>
      </p:sp>
      <p:sp>
        <p:nvSpPr>
          <p:cNvPr id="6148"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D524DCFE-5455-4A0E-9E5A-0767B7F3D29F}" type="slidenum">
              <a:rPr lang="ru-RU" altLang="ru-RU" sz="1400">
                <a:latin typeface="Arial" charset="0"/>
              </a:rPr>
              <a:pPr algn="ctr">
                <a:spcBef>
                  <a:spcPct val="50000"/>
                </a:spcBef>
              </a:pPr>
              <a:t>8</a:t>
            </a:fld>
            <a:endParaRPr lang="ru-RU" altLang="ru-RU" sz="1400">
              <a:latin typeface="Arial" charset="0"/>
            </a:endParaRPr>
          </a:p>
        </p:txBody>
      </p:sp>
      <p:pic>
        <p:nvPicPr>
          <p:cNvPr id="6149"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6150"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6151"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6152"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6153"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15" name="Text Box 8"/>
          <p:cNvSpPr txBox="1">
            <a:spLocks noChangeArrowheads="1"/>
          </p:cNvSpPr>
          <p:nvPr/>
        </p:nvSpPr>
        <p:spPr bwMode="auto">
          <a:xfrm>
            <a:off x="332849" y="1930928"/>
            <a:ext cx="8362417" cy="2631490"/>
          </a:xfrm>
          <a:prstGeom prst="rect">
            <a:avLst/>
          </a:prstGeom>
          <a:noFill/>
          <a:ln w="9525">
            <a:noFill/>
            <a:miter lim="800000"/>
            <a:headEnd/>
            <a:tailEnd/>
          </a:ln>
        </p:spPr>
        <p:txBody>
          <a:bodyPr wrap="square">
            <a:spAutoFit/>
          </a:bodyPr>
          <a:lstStyle/>
          <a:p>
            <a:pPr>
              <a:lnSpc>
                <a:spcPct val="150000"/>
              </a:lnSpc>
              <a:buFontTx/>
              <a:buChar char="-"/>
            </a:pPr>
            <a:r>
              <a:rPr lang="ru-RU" altLang="ru-RU" sz="2200" b="0" dirty="0" smtClean="0">
                <a:latin typeface="Arial" charset="0"/>
              </a:rPr>
              <a:t> пыле и </a:t>
            </a:r>
            <a:r>
              <a:rPr lang="ru-RU" altLang="ru-RU" sz="2200" b="0" dirty="0" err="1" smtClean="0">
                <a:latin typeface="Arial" charset="0"/>
              </a:rPr>
              <a:t>влагозащита</a:t>
            </a:r>
            <a:r>
              <a:rPr lang="ru-RU" altLang="ru-RU" sz="2200" b="0" dirty="0" smtClean="0">
                <a:latin typeface="Arial" charset="0"/>
              </a:rPr>
              <a:t> (</a:t>
            </a:r>
            <a:r>
              <a:rPr lang="en-US" altLang="ru-RU" sz="2200" b="0" dirty="0" smtClean="0">
                <a:latin typeface="Arial" charset="0"/>
              </a:rPr>
              <a:t>IP</a:t>
            </a:r>
            <a:r>
              <a:rPr lang="ru-RU" altLang="ru-RU" sz="2200" b="0" dirty="0" smtClean="0">
                <a:latin typeface="Arial" charset="0"/>
              </a:rPr>
              <a:t>)</a:t>
            </a:r>
          </a:p>
          <a:p>
            <a:pPr>
              <a:lnSpc>
                <a:spcPct val="150000"/>
              </a:lnSpc>
              <a:buFontTx/>
              <a:buChar char="-"/>
            </a:pPr>
            <a:r>
              <a:rPr lang="ru-RU" altLang="ru-RU" sz="2200" b="0" dirty="0" smtClean="0">
                <a:latin typeface="Arial" charset="0"/>
              </a:rPr>
              <a:t> диапазон рабочих температур окружающей среды (климатическое исполнение)</a:t>
            </a:r>
          </a:p>
          <a:p>
            <a:pPr>
              <a:lnSpc>
                <a:spcPct val="150000"/>
              </a:lnSpc>
              <a:buFontTx/>
              <a:buChar char="-"/>
            </a:pPr>
            <a:r>
              <a:rPr lang="ru-RU" altLang="ru-RU" sz="2200" b="0" dirty="0">
                <a:latin typeface="Arial" charset="0"/>
              </a:rPr>
              <a:t> </a:t>
            </a:r>
            <a:r>
              <a:rPr lang="ru-RU" altLang="ru-RU" sz="2200" b="0" dirty="0" smtClean="0">
                <a:latin typeface="Arial" charset="0"/>
              </a:rPr>
              <a:t>степень защиты от прямых механических ударов (код </a:t>
            </a:r>
            <a:r>
              <a:rPr lang="en-US" altLang="ru-RU" sz="2200" b="0" dirty="0" smtClean="0">
                <a:latin typeface="Arial" charset="0"/>
              </a:rPr>
              <a:t>IK</a:t>
            </a:r>
            <a:r>
              <a:rPr lang="ru-RU" altLang="ru-RU" sz="2200" b="0" dirty="0" smtClean="0">
                <a:latin typeface="Arial" charset="0"/>
              </a:rPr>
              <a:t>)</a:t>
            </a:r>
          </a:p>
          <a:p>
            <a:pPr>
              <a:lnSpc>
                <a:spcPct val="150000"/>
              </a:lnSpc>
              <a:buFontTx/>
              <a:buChar char="-"/>
            </a:pPr>
            <a:r>
              <a:rPr lang="ru-RU" altLang="ru-RU" sz="2200" b="0" dirty="0">
                <a:latin typeface="Arial" charset="0"/>
              </a:rPr>
              <a:t> </a:t>
            </a:r>
            <a:r>
              <a:rPr lang="ru-RU" altLang="ru-RU" sz="2200" b="0" dirty="0" smtClean="0">
                <a:latin typeface="Arial" charset="0"/>
              </a:rPr>
              <a:t>группа механического исполнения (группы </a:t>
            </a:r>
            <a:r>
              <a:rPr lang="ru-RU" altLang="ru-RU" sz="2200" b="0" dirty="0" err="1" smtClean="0">
                <a:latin typeface="Arial" charset="0"/>
              </a:rPr>
              <a:t>Мхх</a:t>
            </a:r>
            <a:r>
              <a:rPr lang="ru-RU" altLang="ru-RU" sz="2200" b="0" dirty="0" smtClean="0">
                <a:latin typeface="Arial" charset="0"/>
              </a:rPr>
              <a:t>)</a:t>
            </a:r>
          </a:p>
        </p:txBody>
      </p:sp>
      <p:sp>
        <p:nvSpPr>
          <p:cNvPr id="17" name="Text Box 8"/>
          <p:cNvSpPr txBox="1">
            <a:spLocks noChangeArrowheads="1"/>
          </p:cNvSpPr>
          <p:nvPr/>
        </p:nvSpPr>
        <p:spPr bwMode="auto">
          <a:xfrm>
            <a:off x="465667" y="940328"/>
            <a:ext cx="8153400" cy="707886"/>
          </a:xfrm>
          <a:prstGeom prst="rect">
            <a:avLst/>
          </a:prstGeom>
          <a:noFill/>
          <a:ln w="9525">
            <a:noFill/>
            <a:miter lim="800000"/>
            <a:headEnd/>
            <a:tailEnd/>
          </a:ln>
        </p:spPr>
        <p:txBody>
          <a:bodyPr wrap="square">
            <a:spAutoFit/>
          </a:bodyPr>
          <a:lstStyle/>
          <a:p>
            <a:pPr algn="ctr"/>
            <a:r>
              <a:rPr lang="ru-RU" altLang="ru-RU" sz="2000" dirty="0" smtClean="0">
                <a:latin typeface="Arial" charset="0"/>
              </a:rPr>
              <a:t>Характеристики защиты корпуса осветительного прибора от воздействия окружающей среды</a:t>
            </a:r>
            <a:endParaRPr lang="en-US" altLang="ru-RU" sz="2000" dirty="0"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C:\Users\Гипномастер\Desktop\background_presentation_028\background_presentation_028.jpg"/>
          <p:cNvPicPr>
            <a:picLocks noChangeAspect="1" noChangeArrowheads="1"/>
          </p:cNvPicPr>
          <p:nvPr/>
        </p:nvPicPr>
        <p:blipFill>
          <a:blip r:embed="rId3" cstate="print"/>
          <a:srcRect/>
          <a:stretch>
            <a:fillRect/>
          </a:stretch>
        </p:blipFill>
        <p:spPr bwMode="auto">
          <a:xfrm>
            <a:off x="0" y="0"/>
            <a:ext cx="9144000" cy="6261100"/>
          </a:xfrm>
          <a:prstGeom prst="rect">
            <a:avLst/>
          </a:prstGeom>
          <a:noFill/>
          <a:ln w="9525">
            <a:noFill/>
            <a:miter lim="800000"/>
            <a:headEnd/>
            <a:tailEnd/>
          </a:ln>
        </p:spPr>
      </p:pic>
      <p:sp>
        <p:nvSpPr>
          <p:cNvPr id="3075" name="Rectangle 5"/>
          <p:cNvSpPr>
            <a:spLocks noGrp="1" noChangeArrowheads="1"/>
          </p:cNvSpPr>
          <p:nvPr>
            <p:ph type="ctrTitle" idx="4294967295"/>
          </p:nvPr>
        </p:nvSpPr>
        <p:spPr>
          <a:xfrm>
            <a:off x="1439863" y="155575"/>
            <a:ext cx="5969000" cy="498475"/>
          </a:xfrm>
        </p:spPr>
        <p:txBody>
          <a:bodyPr/>
          <a:lstStyle/>
          <a:p>
            <a:pPr eaLnBrk="1" hangingPunct="1">
              <a:defRPr/>
            </a:pPr>
            <a:r>
              <a:rPr lang="ru-RU" altLang="ru-RU" sz="1500" b="1" dirty="0" smtClean="0">
                <a:solidFill>
                  <a:schemeClr val="tx1"/>
                </a:solidFill>
                <a:effectLst>
                  <a:outerShdw blurRad="38100" dist="38100" dir="2700000" algn="tl">
                    <a:srgbClr val="C0C0C0"/>
                  </a:outerShdw>
                </a:effectLst>
              </a:rPr>
              <a:t>Статистика несоответствия</a:t>
            </a:r>
            <a:endParaRPr lang="ru-RU" altLang="ru-RU" sz="1500" b="1" i="1" dirty="0" smtClean="0">
              <a:solidFill>
                <a:schemeClr val="tx1"/>
              </a:solidFill>
              <a:effectLst>
                <a:outerShdw blurRad="38100" dist="38100" dir="2700000" algn="tl">
                  <a:srgbClr val="C0C0C0"/>
                </a:outerShdw>
              </a:effectLst>
            </a:endParaRPr>
          </a:p>
        </p:txBody>
      </p:sp>
      <p:sp>
        <p:nvSpPr>
          <p:cNvPr id="6148" name="Text Box 8"/>
          <p:cNvSpPr txBox="1">
            <a:spLocks noChangeArrowheads="1"/>
          </p:cNvSpPr>
          <p:nvPr/>
        </p:nvSpPr>
        <p:spPr bwMode="auto">
          <a:xfrm>
            <a:off x="8534400" y="6400800"/>
            <a:ext cx="457200" cy="314325"/>
          </a:xfrm>
          <a:prstGeom prst="rect">
            <a:avLst/>
          </a:prstGeom>
          <a:solidFill>
            <a:schemeClr val="bg1">
              <a:alpha val="67842"/>
            </a:schemeClr>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a:spcBef>
                <a:spcPct val="50000"/>
              </a:spcBef>
            </a:pPr>
            <a:fld id="{D524DCFE-5455-4A0E-9E5A-0767B7F3D29F}" type="slidenum">
              <a:rPr lang="ru-RU" altLang="ru-RU" sz="1400">
                <a:latin typeface="Arial" charset="0"/>
              </a:rPr>
              <a:pPr algn="ctr">
                <a:spcBef>
                  <a:spcPct val="50000"/>
                </a:spcBef>
              </a:pPr>
              <a:t>9</a:t>
            </a:fld>
            <a:endParaRPr lang="ru-RU" altLang="ru-RU" sz="1400">
              <a:latin typeface="Arial" charset="0"/>
            </a:endParaRPr>
          </a:p>
        </p:txBody>
      </p:sp>
      <p:pic>
        <p:nvPicPr>
          <p:cNvPr id="6149" name="Picture 2"/>
          <p:cNvPicPr>
            <a:picLocks noRot="1" noChangeAspect="1" noChangeArrowheads="1"/>
          </p:cNvPicPr>
          <p:nvPr/>
        </p:nvPicPr>
        <p:blipFill>
          <a:blip r:embed="rId4" cstate="print"/>
          <a:srcRect/>
          <a:stretch>
            <a:fillRect/>
          </a:stretch>
        </p:blipFill>
        <p:spPr bwMode="auto">
          <a:xfrm>
            <a:off x="0" y="6530975"/>
            <a:ext cx="979488" cy="327025"/>
          </a:xfrm>
          <a:prstGeom prst="rect">
            <a:avLst/>
          </a:prstGeom>
          <a:noFill/>
          <a:ln w="9525">
            <a:noFill/>
            <a:miter lim="800000"/>
            <a:headEnd/>
            <a:tailEnd/>
          </a:ln>
        </p:spPr>
      </p:pic>
      <p:sp>
        <p:nvSpPr>
          <p:cNvPr id="6150"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sp>
        <p:nvSpPr>
          <p:cNvPr id="6151" name="Line 11"/>
          <p:cNvSpPr>
            <a:spLocks noChangeShapeType="1"/>
          </p:cNvSpPr>
          <p:nvPr/>
        </p:nvSpPr>
        <p:spPr bwMode="auto">
          <a:xfrm>
            <a:off x="200025" y="838200"/>
            <a:ext cx="8753475" cy="0"/>
          </a:xfrm>
          <a:prstGeom prst="line">
            <a:avLst/>
          </a:prstGeom>
          <a:noFill/>
          <a:ln w="9525">
            <a:solidFill>
              <a:schemeClr val="tx1"/>
            </a:solidFill>
            <a:round/>
            <a:headEnd/>
            <a:tailEnd/>
          </a:ln>
        </p:spPr>
        <p:txBody>
          <a:bodyPr/>
          <a:lstStyle/>
          <a:p>
            <a:endParaRPr lang="ru-RU"/>
          </a:p>
        </p:txBody>
      </p:sp>
      <p:pic>
        <p:nvPicPr>
          <p:cNvPr id="6152" name="Picture 28" descr="C:\Users\Гипномастер\Desktop\gost_tr_eas.jpg"/>
          <p:cNvPicPr>
            <a:picLocks noChangeAspect="1" noChangeArrowheads="1"/>
          </p:cNvPicPr>
          <p:nvPr/>
        </p:nvPicPr>
        <p:blipFill>
          <a:blip r:embed="rId5" cstate="print"/>
          <a:srcRect/>
          <a:stretch>
            <a:fillRect/>
          </a:stretch>
        </p:blipFill>
        <p:spPr bwMode="auto">
          <a:xfrm>
            <a:off x="7518400" y="293688"/>
            <a:ext cx="1439863" cy="360362"/>
          </a:xfrm>
          <a:prstGeom prst="rect">
            <a:avLst/>
          </a:prstGeom>
          <a:noFill/>
          <a:ln w="9525">
            <a:noFill/>
            <a:miter lim="800000"/>
            <a:headEnd/>
            <a:tailEnd/>
          </a:ln>
        </p:spPr>
      </p:pic>
      <p:pic>
        <p:nvPicPr>
          <p:cNvPr id="6153" name="Picture 29" descr="C:\Users\Гипномастер\Desktop\eds_logo.png"/>
          <p:cNvPicPr>
            <a:picLocks noChangeAspect="1" noChangeArrowheads="1"/>
          </p:cNvPicPr>
          <p:nvPr/>
        </p:nvPicPr>
        <p:blipFill>
          <a:blip r:embed="rId6" cstate="print"/>
          <a:srcRect/>
          <a:stretch>
            <a:fillRect/>
          </a:stretch>
        </p:blipFill>
        <p:spPr bwMode="auto">
          <a:xfrm>
            <a:off x="134938" y="0"/>
            <a:ext cx="965200" cy="965200"/>
          </a:xfrm>
          <a:prstGeom prst="rect">
            <a:avLst/>
          </a:prstGeom>
          <a:noFill/>
          <a:ln w="9525">
            <a:noFill/>
            <a:miter lim="800000"/>
            <a:headEnd/>
            <a:tailEnd/>
          </a:ln>
        </p:spPr>
      </p:pic>
      <p:sp>
        <p:nvSpPr>
          <p:cNvPr id="15" name="Text Box 8"/>
          <p:cNvSpPr txBox="1">
            <a:spLocks noChangeArrowheads="1"/>
          </p:cNvSpPr>
          <p:nvPr/>
        </p:nvSpPr>
        <p:spPr bwMode="auto">
          <a:xfrm>
            <a:off x="332849" y="1930928"/>
            <a:ext cx="8684151" cy="2308324"/>
          </a:xfrm>
          <a:prstGeom prst="rect">
            <a:avLst/>
          </a:prstGeom>
          <a:noFill/>
          <a:ln w="9525">
            <a:noFill/>
            <a:miter lim="800000"/>
            <a:headEnd/>
            <a:tailEnd/>
          </a:ln>
        </p:spPr>
        <p:txBody>
          <a:bodyPr wrap="square">
            <a:spAutoFit/>
          </a:bodyPr>
          <a:lstStyle/>
          <a:p>
            <a:pPr>
              <a:lnSpc>
                <a:spcPct val="150000"/>
              </a:lnSpc>
            </a:pPr>
            <a:r>
              <a:rPr lang="ru-RU" altLang="ru-RU" sz="2400" b="0" dirty="0" smtClean="0">
                <a:latin typeface="Arial" charset="0"/>
              </a:rPr>
              <a:t>Светотехнические и электрические характеристики – 55%</a:t>
            </a:r>
          </a:p>
          <a:p>
            <a:pPr>
              <a:lnSpc>
                <a:spcPct val="150000"/>
              </a:lnSpc>
            </a:pPr>
            <a:r>
              <a:rPr lang="ru-RU" altLang="ru-RU" sz="2400" b="0" dirty="0" smtClean="0">
                <a:latin typeface="Arial" charset="0"/>
              </a:rPr>
              <a:t>Характеристики безопасности – 10 %</a:t>
            </a:r>
          </a:p>
          <a:p>
            <a:pPr>
              <a:lnSpc>
                <a:spcPct val="150000"/>
              </a:lnSpc>
            </a:pPr>
            <a:r>
              <a:rPr lang="ru-RU" altLang="ru-RU" sz="2400" b="0" dirty="0" smtClean="0">
                <a:latin typeface="Arial" charset="0"/>
              </a:rPr>
              <a:t>Характеристики защиты корпуса осветительного прибора от воздействия окружающей среды – 75%</a:t>
            </a:r>
            <a:endParaRPr lang="ru-RU" altLang="ru-RU" sz="2400" b="0" dirty="0" smtClean="0">
              <a:latin typeface="Arial" charset="0"/>
            </a:endParaRPr>
          </a:p>
        </p:txBody>
      </p:sp>
      <p:sp>
        <p:nvSpPr>
          <p:cNvPr id="17" name="Text Box 8"/>
          <p:cNvSpPr txBox="1">
            <a:spLocks noChangeArrowheads="1"/>
          </p:cNvSpPr>
          <p:nvPr/>
        </p:nvSpPr>
        <p:spPr bwMode="auto">
          <a:xfrm>
            <a:off x="465667" y="940328"/>
            <a:ext cx="8153400" cy="707886"/>
          </a:xfrm>
          <a:prstGeom prst="rect">
            <a:avLst/>
          </a:prstGeom>
          <a:noFill/>
          <a:ln w="9525">
            <a:noFill/>
            <a:miter lim="800000"/>
            <a:headEnd/>
            <a:tailEnd/>
          </a:ln>
        </p:spPr>
        <p:txBody>
          <a:bodyPr wrap="square">
            <a:spAutoFit/>
          </a:bodyPr>
          <a:lstStyle/>
          <a:p>
            <a:pPr algn="ctr"/>
            <a:r>
              <a:rPr lang="ru-RU" altLang="ru-RU" sz="2000" dirty="0" smtClean="0">
                <a:latin typeface="Arial" charset="0"/>
              </a:rPr>
              <a:t>Несоответствие характеристикам или отрицательные результаты испытаний ИЦ ВНИСИ за 2016 г.</a:t>
            </a:r>
            <a:endParaRPr lang="en-US" altLang="ru-RU" sz="2000" dirty="0" smtClean="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7683</TotalTime>
  <Words>1420</Words>
  <Application>Microsoft Office PowerPoint</Application>
  <PresentationFormat>Экран (4:3)</PresentationFormat>
  <Paragraphs>144</Paragraphs>
  <Slides>15</Slides>
  <Notes>15</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Calibri</vt:lpstr>
      <vt:lpstr>Arial</vt:lpstr>
      <vt:lpstr>Оформление по умолчанию</vt:lpstr>
      <vt:lpstr>Слайд 1</vt:lpstr>
      <vt:lpstr>Приоритет в освещении – качество и надежность </vt:lpstr>
      <vt:lpstr>Ошибки при расчётах ведут к ошибкам при реализации</vt:lpstr>
      <vt:lpstr>Ответ на главный вопрос</vt:lpstr>
      <vt:lpstr>Качество = соответствие техническим характеристикам</vt:lpstr>
      <vt:lpstr>Характеристики, определяющие качество осветительного прибора</vt:lpstr>
      <vt:lpstr>Характеристики, определяющие качество осветительного прибора</vt:lpstr>
      <vt:lpstr>Характеристики, определяющие качество осветительного прибора</vt:lpstr>
      <vt:lpstr>Статистика несоответствия</vt:lpstr>
      <vt:lpstr>Проверка продукции на соответствие</vt:lpstr>
      <vt:lpstr>Проверка продукции на соответствие</vt:lpstr>
      <vt:lpstr>Аккредитация как критерий выбора лаборатории</vt:lpstr>
      <vt:lpstr>Международные сличительные испытания – проверка работы лаборатории независимыми экспертами</vt:lpstr>
      <vt:lpstr>Примеры сотрудничества производителей и потребителей с аккредитованной лабораторией</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Федорищев Павел Александрович</dc:creator>
  <cp:lastModifiedBy>Гипномастер</cp:lastModifiedBy>
  <cp:revision>485</cp:revision>
  <cp:lastPrinted>1601-01-01T00:00:00Z</cp:lastPrinted>
  <dcterms:created xsi:type="dcterms:W3CDTF">2013-08-08T05:56:24Z</dcterms:created>
  <dcterms:modified xsi:type="dcterms:W3CDTF">2016-11-10T05:38:37Z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